
<file path=[Content_Types].xml><?xml version="1.0" encoding="utf-8"?>
<Types xmlns="http://schemas.openxmlformats.org/package/2006/content-types">
  <Default Extension="jpeg" ContentType="image/jpeg"/>
  <Default Extension="webp" ContentType="image/web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258" r:id="rId3"/>
    <p:sldId id="259" r:id="rId4"/>
    <p:sldId id="260" r:id="rId5"/>
    <p:sldId id="261" r:id="rId6"/>
    <p:sldId id="262" r:id="rId7"/>
    <p:sldId id="263" r:id="rId8"/>
    <p:sldId id="264" r:id="rId9"/>
    <p:sldId id="265" r:id="rId10"/>
    <p:sldId id="266" r:id="rId11"/>
    <p:sldId id="267" r:id="rId12"/>
    <p:sldId id="25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06" r:id="rId28"/>
    <p:sldId id="307" r:id="rId29"/>
    <p:sldId id="308" r:id="rId30"/>
    <p:sldId id="309"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9" d="100"/>
          <a:sy n="89" d="100"/>
        </p:scale>
        <p:origin x="41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8CBCE-AA9F-434E-8F46-408AC63E26D3}"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ABF57-A4EE-4F1B-94AE-D240FD212CD8}" type="slidenum">
              <a:rPr lang="en-US" smtClean="0"/>
              <a:t>‹#›</a:t>
            </a:fld>
            <a:endParaRPr lang="en-US"/>
          </a:p>
        </p:txBody>
      </p:sp>
    </p:spTree>
    <p:extLst>
      <p:ext uri="{BB962C8B-B14F-4D97-AF65-F5344CB8AC3E}">
        <p14:creationId xmlns:p14="http://schemas.microsoft.com/office/powerpoint/2010/main" val="3498400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EAA4F921-86FD-48EC-87C1-43C00BE19735}"/>
              </a:ext>
            </a:extLst>
          </p:cNvPr>
          <p:cNvSpPr>
            <a:spLocks noGrp="1" noChangeArrowheads="1"/>
          </p:cNvSpPr>
          <p:nvPr>
            <p:ph type="sldNum" sz="quarter" idx="5"/>
          </p:nvPr>
        </p:nvSpPr>
        <p:spPr>
          <a:ln/>
        </p:spPr>
        <p:txBody>
          <a:bodyPr/>
          <a:lstStyle/>
          <a:p>
            <a:fld id="{206292ED-3FC2-4953-A0E9-13E036A0E6DA}" type="slidenum">
              <a:rPr lang="he-IL" altLang="en-US"/>
              <a:pPr/>
              <a:t>13</a:t>
            </a:fld>
            <a:endParaRPr lang="en-US" altLang="en-US"/>
          </a:p>
        </p:txBody>
      </p:sp>
      <p:sp>
        <p:nvSpPr>
          <p:cNvPr id="96258" name="Rectangle 2">
            <a:extLst>
              <a:ext uri="{FF2B5EF4-FFF2-40B4-BE49-F238E27FC236}">
                <a16:creationId xmlns:a16="http://schemas.microsoft.com/office/drawing/2014/main" xmlns="" id="{2F0BE6AA-F81C-4F14-8D4D-BCFD1CF24A26}"/>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xmlns="" id="{A0E75CBB-C572-4477-BC82-A0515940D07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011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A412C-0E02-4A94-8E61-E77F1D2FA2BF}" type="slidenum">
              <a:rPr lang="en-US" smtClean="0"/>
              <a:t>36</a:t>
            </a:fld>
            <a:endParaRPr lang="en-US"/>
          </a:p>
        </p:txBody>
      </p:sp>
    </p:spTree>
    <p:extLst>
      <p:ext uri="{BB962C8B-B14F-4D97-AF65-F5344CB8AC3E}">
        <p14:creationId xmlns:p14="http://schemas.microsoft.com/office/powerpoint/2010/main" val="700907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E199514F-57E8-45CB-B46C-B868677FC58F}"/>
              </a:ext>
            </a:extLst>
          </p:cNvPr>
          <p:cNvSpPr>
            <a:spLocks noGrp="1" noChangeArrowheads="1"/>
          </p:cNvSpPr>
          <p:nvPr>
            <p:ph type="sldNum" sz="quarter" idx="5"/>
          </p:nvPr>
        </p:nvSpPr>
        <p:spPr>
          <a:ln/>
        </p:spPr>
        <p:txBody>
          <a:bodyPr/>
          <a:lstStyle/>
          <a:p>
            <a:fld id="{580FF920-0DC5-4B09-B54E-7102B6E2FF42}" type="slidenum">
              <a:rPr lang="he-IL" altLang="en-US"/>
              <a:pPr/>
              <a:t>38</a:t>
            </a:fld>
            <a:endParaRPr lang="en-US" altLang="en-US"/>
          </a:p>
        </p:txBody>
      </p:sp>
      <p:sp>
        <p:nvSpPr>
          <p:cNvPr id="162818" name="Rectangle 2">
            <a:extLst>
              <a:ext uri="{FF2B5EF4-FFF2-40B4-BE49-F238E27FC236}">
                <a16:creationId xmlns:a16="http://schemas.microsoft.com/office/drawing/2014/main" xmlns="" id="{C8B95310-92F2-4460-B059-5363A107CDBE}"/>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xmlns="" id="{7B1394D9-1A43-4E3C-A2CE-9159247DE87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0110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A412C-0E02-4A94-8E61-E77F1D2FA2BF}" type="slidenum">
              <a:rPr lang="en-US" smtClean="0"/>
              <a:t>45</a:t>
            </a:fld>
            <a:endParaRPr lang="en-US"/>
          </a:p>
        </p:txBody>
      </p:sp>
    </p:spTree>
    <p:extLst>
      <p:ext uri="{BB962C8B-B14F-4D97-AF65-F5344CB8AC3E}">
        <p14:creationId xmlns:p14="http://schemas.microsoft.com/office/powerpoint/2010/main" val="3303362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A412C-0E02-4A94-8E61-E77F1D2FA2BF}" type="slidenum">
              <a:rPr lang="en-US" smtClean="0"/>
              <a:t>47</a:t>
            </a:fld>
            <a:endParaRPr lang="en-US"/>
          </a:p>
        </p:txBody>
      </p:sp>
    </p:spTree>
    <p:extLst>
      <p:ext uri="{BB962C8B-B14F-4D97-AF65-F5344CB8AC3E}">
        <p14:creationId xmlns:p14="http://schemas.microsoft.com/office/powerpoint/2010/main" val="2332309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6D6208BE-2FCD-419C-B375-90042ADE794C}"/>
              </a:ext>
            </a:extLst>
          </p:cNvPr>
          <p:cNvSpPr>
            <a:spLocks noGrp="1" noChangeArrowheads="1"/>
          </p:cNvSpPr>
          <p:nvPr>
            <p:ph type="sldNum" sz="quarter" idx="5"/>
          </p:nvPr>
        </p:nvSpPr>
        <p:spPr>
          <a:ln/>
        </p:spPr>
        <p:txBody>
          <a:bodyPr/>
          <a:lstStyle/>
          <a:p>
            <a:fld id="{89BE51E1-C2D4-4EFC-A9A9-B48369B661EB}" type="slidenum">
              <a:rPr lang="he-IL" altLang="en-US"/>
              <a:pPr/>
              <a:t>49</a:t>
            </a:fld>
            <a:endParaRPr lang="en-US" altLang="en-US"/>
          </a:p>
        </p:txBody>
      </p:sp>
      <p:sp>
        <p:nvSpPr>
          <p:cNvPr id="135170" name="Rectangle 2">
            <a:extLst>
              <a:ext uri="{FF2B5EF4-FFF2-40B4-BE49-F238E27FC236}">
                <a16:creationId xmlns:a16="http://schemas.microsoft.com/office/drawing/2014/main" xmlns="" id="{05FB8662-1A6A-44C9-B2C6-D615C9EC86B7}"/>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xmlns="" id="{CA4EC134-C2AC-460A-B521-846BF43D729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1978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C63A3990-2F7B-4310-BC3F-2BBBE2C7F2A3}"/>
              </a:ext>
            </a:extLst>
          </p:cNvPr>
          <p:cNvSpPr>
            <a:spLocks noGrp="1" noChangeArrowheads="1"/>
          </p:cNvSpPr>
          <p:nvPr>
            <p:ph type="sldNum" sz="quarter" idx="5"/>
          </p:nvPr>
        </p:nvSpPr>
        <p:spPr>
          <a:ln/>
        </p:spPr>
        <p:txBody>
          <a:bodyPr/>
          <a:lstStyle/>
          <a:p>
            <a:fld id="{41532DC5-5D19-4DBB-9294-B901BB29FF9A}" type="slidenum">
              <a:rPr lang="he-IL" altLang="en-US"/>
              <a:pPr/>
              <a:t>14</a:t>
            </a:fld>
            <a:endParaRPr lang="en-US" altLang="en-US"/>
          </a:p>
        </p:txBody>
      </p:sp>
      <p:sp>
        <p:nvSpPr>
          <p:cNvPr id="97282" name="Rectangle 2">
            <a:extLst>
              <a:ext uri="{FF2B5EF4-FFF2-40B4-BE49-F238E27FC236}">
                <a16:creationId xmlns:a16="http://schemas.microsoft.com/office/drawing/2014/main" xmlns="" id="{9E214D2F-E37E-40D4-9246-4FA53E652B37}"/>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xmlns="" id="{85045F49-9576-48C0-8AFB-E752CC29C2F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875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E6AB5949-4B9A-4D69-B512-F65BC6366E18}"/>
              </a:ext>
            </a:extLst>
          </p:cNvPr>
          <p:cNvSpPr>
            <a:spLocks noGrp="1" noChangeArrowheads="1"/>
          </p:cNvSpPr>
          <p:nvPr>
            <p:ph type="sldNum" sz="quarter" idx="5"/>
          </p:nvPr>
        </p:nvSpPr>
        <p:spPr>
          <a:ln/>
        </p:spPr>
        <p:txBody>
          <a:bodyPr/>
          <a:lstStyle/>
          <a:p>
            <a:fld id="{BED3ACA4-7924-4752-8C44-09FF1128DB97}" type="slidenum">
              <a:rPr lang="he-IL" altLang="en-US"/>
              <a:pPr/>
              <a:t>15</a:t>
            </a:fld>
            <a:endParaRPr lang="en-US" altLang="en-US"/>
          </a:p>
        </p:txBody>
      </p:sp>
      <p:sp>
        <p:nvSpPr>
          <p:cNvPr id="108546" name="Rectangle 2">
            <a:extLst>
              <a:ext uri="{FF2B5EF4-FFF2-40B4-BE49-F238E27FC236}">
                <a16:creationId xmlns:a16="http://schemas.microsoft.com/office/drawing/2014/main" xmlns="" id="{D8B60616-5C86-445C-BEBA-469C5B7968DC}"/>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xmlns="" id="{E0601996-6B96-4A2D-8706-77B73F405F6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197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A412C-0E02-4A94-8E61-E77F1D2FA2BF}" type="slidenum">
              <a:rPr lang="en-US" smtClean="0"/>
              <a:t>16</a:t>
            </a:fld>
            <a:endParaRPr lang="en-US"/>
          </a:p>
        </p:txBody>
      </p:sp>
    </p:spTree>
    <p:extLst>
      <p:ext uri="{BB962C8B-B14F-4D97-AF65-F5344CB8AC3E}">
        <p14:creationId xmlns:p14="http://schemas.microsoft.com/office/powerpoint/2010/main" val="407421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shown in the above code, </a:t>
            </a:r>
          </a:p>
        </p:txBody>
      </p:sp>
      <p:sp>
        <p:nvSpPr>
          <p:cNvPr id="4" name="Slide Number Placeholder 3"/>
          <p:cNvSpPr>
            <a:spLocks noGrp="1"/>
          </p:cNvSpPr>
          <p:nvPr>
            <p:ph type="sldNum" sz="quarter" idx="5"/>
          </p:nvPr>
        </p:nvSpPr>
        <p:spPr/>
        <p:txBody>
          <a:bodyPr/>
          <a:lstStyle/>
          <a:p>
            <a:fld id="{FF5A412C-0E02-4A94-8E61-E77F1D2FA2BF}" type="slidenum">
              <a:rPr lang="en-US" smtClean="0"/>
              <a:t>17</a:t>
            </a:fld>
            <a:endParaRPr lang="en-US"/>
          </a:p>
        </p:txBody>
      </p:sp>
    </p:spTree>
    <p:extLst>
      <p:ext uri="{BB962C8B-B14F-4D97-AF65-F5344CB8AC3E}">
        <p14:creationId xmlns:p14="http://schemas.microsoft.com/office/powerpoint/2010/main" val="304300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2F7E79DF-A1D4-476C-8B06-2B3526BDED44}"/>
              </a:ext>
            </a:extLst>
          </p:cNvPr>
          <p:cNvSpPr>
            <a:spLocks noGrp="1" noChangeArrowheads="1"/>
          </p:cNvSpPr>
          <p:nvPr>
            <p:ph type="sldNum" sz="quarter" idx="5"/>
          </p:nvPr>
        </p:nvSpPr>
        <p:spPr>
          <a:ln/>
        </p:spPr>
        <p:txBody>
          <a:bodyPr/>
          <a:lstStyle/>
          <a:p>
            <a:fld id="{D5270673-A08B-4CD9-A294-4009E37B1BCE}" type="slidenum">
              <a:rPr lang="he-IL" altLang="en-US"/>
              <a:pPr/>
              <a:t>23</a:t>
            </a:fld>
            <a:endParaRPr lang="en-US" altLang="en-US"/>
          </a:p>
        </p:txBody>
      </p:sp>
      <p:sp>
        <p:nvSpPr>
          <p:cNvPr id="119810" name="Rectangle 2">
            <a:extLst>
              <a:ext uri="{FF2B5EF4-FFF2-40B4-BE49-F238E27FC236}">
                <a16:creationId xmlns:a16="http://schemas.microsoft.com/office/drawing/2014/main" xmlns="" id="{00927CCE-C8E5-4EF6-9E25-CAFA1A7E6784}"/>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xmlns="" id="{E8815ACC-7D8A-41AE-B9D1-0637511B0CD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7767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A412C-0E02-4A94-8E61-E77F1D2FA2BF}" type="slidenum">
              <a:rPr lang="en-US" smtClean="0"/>
              <a:t>29</a:t>
            </a:fld>
            <a:endParaRPr lang="en-US"/>
          </a:p>
        </p:txBody>
      </p:sp>
    </p:spTree>
    <p:extLst>
      <p:ext uri="{BB962C8B-B14F-4D97-AF65-F5344CB8AC3E}">
        <p14:creationId xmlns:p14="http://schemas.microsoft.com/office/powerpoint/2010/main" val="2503842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92E83E54-B466-4B5A-82C3-9BD092A7DD37}"/>
              </a:ext>
            </a:extLst>
          </p:cNvPr>
          <p:cNvSpPr>
            <a:spLocks noGrp="1" noChangeArrowheads="1"/>
          </p:cNvSpPr>
          <p:nvPr>
            <p:ph type="sldNum" sz="quarter" idx="5"/>
          </p:nvPr>
        </p:nvSpPr>
        <p:spPr>
          <a:ln/>
        </p:spPr>
        <p:txBody>
          <a:bodyPr/>
          <a:lstStyle/>
          <a:p>
            <a:fld id="{240C27C1-8329-4B1D-A74F-94002F22D4ED}" type="slidenum">
              <a:rPr lang="he-IL" altLang="en-US"/>
              <a:pPr/>
              <a:t>34</a:t>
            </a:fld>
            <a:endParaRPr lang="en-US" altLang="en-US"/>
          </a:p>
        </p:txBody>
      </p:sp>
      <p:sp>
        <p:nvSpPr>
          <p:cNvPr id="130050" name="Rectangle 2">
            <a:extLst>
              <a:ext uri="{FF2B5EF4-FFF2-40B4-BE49-F238E27FC236}">
                <a16:creationId xmlns:a16="http://schemas.microsoft.com/office/drawing/2014/main" xmlns="" id="{B86CD1EF-413B-4DBE-A8ED-2497F80E69B7}"/>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xmlns="" id="{AA9C8956-0C9E-4C96-B6A3-8331E0789C5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466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ABF6FFEC-BE8D-4276-8B3C-3614F1FEA89E}"/>
              </a:ext>
            </a:extLst>
          </p:cNvPr>
          <p:cNvSpPr>
            <a:spLocks noGrp="1" noChangeArrowheads="1"/>
          </p:cNvSpPr>
          <p:nvPr>
            <p:ph type="sldNum" sz="quarter" idx="5"/>
          </p:nvPr>
        </p:nvSpPr>
        <p:spPr>
          <a:ln/>
        </p:spPr>
        <p:txBody>
          <a:bodyPr/>
          <a:lstStyle/>
          <a:p>
            <a:fld id="{26F15557-B43A-4F36-B33F-494B3752CBEC}" type="slidenum">
              <a:rPr lang="he-IL" altLang="en-US"/>
              <a:pPr/>
              <a:t>35</a:t>
            </a:fld>
            <a:endParaRPr lang="en-US" altLang="en-US"/>
          </a:p>
        </p:txBody>
      </p:sp>
      <p:sp>
        <p:nvSpPr>
          <p:cNvPr id="131074" name="Rectangle 2">
            <a:extLst>
              <a:ext uri="{FF2B5EF4-FFF2-40B4-BE49-F238E27FC236}">
                <a16:creationId xmlns:a16="http://schemas.microsoft.com/office/drawing/2014/main" xmlns="" id="{083FF70D-ABCF-45B1-92C7-BAA8972439B9}"/>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xmlns="" id="{A0FAA0D1-8748-400A-88A4-8308ED79848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2091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F221E4-FAAC-4707-8C27-80F4734E875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310508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F221E4-FAAC-4707-8C27-80F4734E875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1199479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F221E4-FAAC-4707-8C27-80F4734E875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191404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F221E4-FAAC-4707-8C27-80F4734E875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124375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221E4-FAAC-4707-8C27-80F4734E875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215156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F221E4-FAAC-4707-8C27-80F4734E8757}"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243558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F221E4-FAAC-4707-8C27-80F4734E8757}" type="datetimeFigureOut">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109025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F221E4-FAAC-4707-8C27-80F4734E8757}" type="datetimeFigureOut">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7436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221E4-FAAC-4707-8C27-80F4734E8757}" type="datetimeFigureOut">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135329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F221E4-FAAC-4707-8C27-80F4734E8757}"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2160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F221E4-FAAC-4707-8C27-80F4734E8757}"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398812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221E4-FAAC-4707-8C27-80F4734E8757}" type="datetimeFigureOut">
              <a:rPr lang="en-US" smtClean="0"/>
              <a:t>10/16/2024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857B4-43A4-49FF-92E5-CBB3A03434BD}" type="slidenum">
              <a:rPr lang="en-US" smtClean="0"/>
              <a:t>‹#›</a:t>
            </a:fld>
            <a:endParaRPr lang="en-US"/>
          </a:p>
        </p:txBody>
      </p:sp>
    </p:spTree>
    <p:extLst>
      <p:ext uri="{BB962C8B-B14F-4D97-AF65-F5344CB8AC3E}">
        <p14:creationId xmlns:p14="http://schemas.microsoft.com/office/powerpoint/2010/main" val="214745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5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webp"/><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docs.python.org/3/library/hashlib.html#hashlib.hash.digest_size" TargetMode="External"/><Relationship Id="rId2" Type="http://schemas.openxmlformats.org/officeDocument/2006/relationships/hyperlink" Target="https://docs.python.org/3/library/hashlib.html#hashlib.hash.update" TargetMode="External"/><Relationship Id="rId1" Type="http://schemas.openxmlformats.org/officeDocument/2006/relationships/slideLayout" Target="../slideLayouts/slideLayout2.xml"/><Relationship Id="rId4" Type="http://schemas.openxmlformats.org/officeDocument/2006/relationships/hyperlink" Target="https://docs.python.org/3/library/hashlib.html#hashlib.hash.diges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Python For Security</a:t>
            </a:r>
          </a:p>
        </p:txBody>
      </p:sp>
      <p:sp>
        <p:nvSpPr>
          <p:cNvPr id="3" name="Subtitle 2"/>
          <p:cNvSpPr>
            <a:spLocks noGrp="1"/>
          </p:cNvSpPr>
          <p:nvPr>
            <p:ph type="subTitle" idx="1"/>
          </p:nvPr>
        </p:nvSpPr>
        <p:spPr/>
        <p:txBody>
          <a:bodyPr/>
          <a:lstStyle/>
          <a:p>
            <a:r>
              <a:rPr lang="en-US" dirty="0"/>
              <a:t>Revision + Basics</a:t>
            </a:r>
          </a:p>
        </p:txBody>
      </p:sp>
    </p:spTree>
    <p:extLst>
      <p:ext uri="{BB962C8B-B14F-4D97-AF65-F5344CB8AC3E}">
        <p14:creationId xmlns:p14="http://schemas.microsoft.com/office/powerpoint/2010/main" val="2536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ook Antiqua" panose="02040602050305030304" pitchFamily="18" charset="0"/>
              </a:rPr>
              <a:t>Exploring File Formats- Tasks</a:t>
            </a:r>
          </a:p>
        </p:txBody>
      </p:sp>
      <p:sp>
        <p:nvSpPr>
          <p:cNvPr id="3" name="Content Placeholder 2"/>
          <p:cNvSpPr>
            <a:spLocks noGrp="1"/>
          </p:cNvSpPr>
          <p:nvPr>
            <p:ph idx="1"/>
          </p:nvPr>
        </p:nvSpPr>
        <p:spPr>
          <a:xfrm>
            <a:off x="838200" y="1690688"/>
            <a:ext cx="11173691" cy="4351338"/>
          </a:xfrm>
        </p:spPr>
        <p:txBody>
          <a:bodyPr>
            <a:normAutofit fontScale="92500" lnSpcReduction="10000"/>
          </a:bodyPr>
          <a:lstStyle/>
          <a:p>
            <a:pPr>
              <a:lnSpc>
                <a:spcPct val="19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Carving out embedded files in a data streams.</a:t>
            </a:r>
          </a:p>
          <a:p>
            <a:pPr>
              <a:lnSpc>
                <a:spcPct val="19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Exploring structured data. </a:t>
            </a:r>
          </a:p>
          <a:p>
            <a:pPr>
              <a:lnSpc>
                <a:spcPct val="19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Decompressing files. </a:t>
            </a:r>
          </a:p>
          <a:p>
            <a:pPr>
              <a:lnSpc>
                <a:spcPct val="19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Writing binary parsers </a:t>
            </a:r>
          </a:p>
          <a:p>
            <a:pPr>
              <a:lnSpc>
                <a:spcPct val="19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Analyzing and extracting firmware.</a:t>
            </a:r>
          </a:p>
        </p:txBody>
      </p:sp>
      <p:cxnSp>
        <p:nvCxnSpPr>
          <p:cNvPr id="4" name="Straight Connector 3"/>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9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63" y="249385"/>
            <a:ext cx="11658600" cy="1325563"/>
          </a:xfrm>
        </p:spPr>
        <p:txBody>
          <a:bodyPr>
            <a:noAutofit/>
          </a:bodyPr>
          <a:lstStyle/>
          <a:p>
            <a:r>
              <a:rPr lang="en-US" sz="4800" dirty="0">
                <a:latin typeface="Book Antiqua" panose="02040602050305030304" pitchFamily="18" charset="0"/>
              </a:rPr>
              <a:t>Vulnerability &amp; Exploit Analysis  Task  </a:t>
            </a:r>
          </a:p>
        </p:txBody>
      </p:sp>
      <p:sp>
        <p:nvSpPr>
          <p:cNvPr id="3" name="Content Placeholder 2"/>
          <p:cNvSpPr>
            <a:spLocks noGrp="1"/>
          </p:cNvSpPr>
          <p:nvPr>
            <p:ph idx="1"/>
          </p:nvPr>
        </p:nvSpPr>
        <p:spPr>
          <a:xfrm>
            <a:off x="706417" y="1574948"/>
            <a:ext cx="11187546" cy="4782991"/>
          </a:xfrm>
        </p:spPr>
        <p:txBody>
          <a:bodyPr>
            <a:normAutofit fontScale="77500" lnSpcReduction="20000"/>
          </a:bodyPr>
          <a:lstStyle/>
          <a:p>
            <a:pPr>
              <a:lnSpc>
                <a:spcPct val="210000"/>
              </a:lnSpc>
              <a:buFont typeface="Wingdings" panose="05000000000000000000" pitchFamily="2" charset="2"/>
              <a:buChar char="§"/>
            </a:pPr>
            <a:r>
              <a:rPr lang="en-US" sz="3300" dirty="0">
                <a:latin typeface="Times New Roman" panose="02020603050405020304" pitchFamily="18" charset="0"/>
                <a:cs typeface="Times New Roman" panose="02020603050405020304" pitchFamily="18" charset="0"/>
              </a:rPr>
              <a:t>Fuzzing </a:t>
            </a:r>
          </a:p>
          <a:p>
            <a:pPr marL="801688" indent="-255588">
              <a:lnSpc>
                <a:spcPct val="21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Providing invalid, unexpected or random data as   input to see if the data invokes exceptions or crashes</a:t>
            </a:r>
          </a:p>
          <a:p>
            <a:pPr>
              <a:lnSpc>
                <a:spcPct val="2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Scripts. </a:t>
            </a:r>
          </a:p>
          <a:p>
            <a:pPr>
              <a:lnSpc>
                <a:spcPct val="2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Enumerating file and network input and output</a:t>
            </a:r>
          </a:p>
          <a:p>
            <a:pPr>
              <a:lnSpc>
                <a:spcPct val="2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Analyzing data flow and allocation of variables</a:t>
            </a:r>
          </a:p>
        </p:txBody>
      </p:sp>
      <p:cxnSp>
        <p:nvCxnSpPr>
          <p:cNvPr id="4" name="Straight Connector 3"/>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21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Working In Python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5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6F17002C-4032-4E75-B57B-D9B1B94D3F9B}"/>
              </a:ext>
            </a:extLst>
          </p:cNvPr>
          <p:cNvSpPr>
            <a:spLocks noGrp="1" noChangeArrowheads="1"/>
          </p:cNvSpPr>
          <p:nvPr>
            <p:ph type="title"/>
          </p:nvPr>
        </p:nvSpPr>
        <p:spPr>
          <a:xfrm>
            <a:off x="685800" y="0"/>
            <a:ext cx="10515600" cy="1325563"/>
          </a:xfrm>
        </p:spPr>
        <p:txBody>
          <a:bodyPr>
            <a:normAutofit/>
          </a:bodyPr>
          <a:lstStyle/>
          <a:p>
            <a:r>
              <a:rPr lang="en-US" altLang="en-US" sz="4800" dirty="0">
                <a:latin typeface="Book Antiqua" panose="02040602050305030304" pitchFamily="18" charset="0"/>
              </a:rPr>
              <a:t>The print Statement</a:t>
            </a:r>
          </a:p>
        </p:txBody>
      </p:sp>
      <p:sp>
        <p:nvSpPr>
          <p:cNvPr id="40964" name="Rectangle 4">
            <a:extLst>
              <a:ext uri="{FF2B5EF4-FFF2-40B4-BE49-F238E27FC236}">
                <a16:creationId xmlns:a16="http://schemas.microsoft.com/office/drawing/2014/main" xmlns="" id="{CB91AEED-2B82-48E2-9E37-1B40F3A0B7D6}"/>
              </a:ext>
            </a:extLst>
          </p:cNvPr>
          <p:cNvSpPr>
            <a:spLocks noChangeArrowheads="1"/>
          </p:cNvSpPr>
          <p:nvPr/>
        </p:nvSpPr>
        <p:spPr bwMode="auto">
          <a:xfrm>
            <a:off x="751973" y="1699761"/>
            <a:ext cx="1068805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en-US" altLang="en-US" sz="2400" dirty="0"/>
              <a:t>Elements separated by commas print with a space between them</a:t>
            </a:r>
          </a:p>
          <a:p>
            <a:endParaRPr lang="en-US" altLang="en-US" sz="2400" dirty="0"/>
          </a:p>
          <a:p>
            <a:pPr marL="342900" indent="-342900">
              <a:buFont typeface="Arial" panose="020B0604020202020204" pitchFamily="34" charset="0"/>
              <a:buChar char="•"/>
            </a:pPr>
            <a:r>
              <a:rPr lang="en-US" altLang="en-US" sz="2400" dirty="0"/>
              <a:t>A comma at the end of the statement (print (‘hello’),) will not print a newline character</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dirty="0"/>
              <a:t>                      print(‘hello’, ‘there’)</a:t>
            </a:r>
          </a:p>
        </p:txBody>
      </p:sp>
      <p:cxnSp>
        <p:nvCxnSpPr>
          <p:cNvPr id="6" name="Straight Connector 5">
            <a:extLst>
              <a:ext uri="{FF2B5EF4-FFF2-40B4-BE49-F238E27FC236}">
                <a16:creationId xmlns:a16="http://schemas.microsoft.com/office/drawing/2014/main" xmlns="" id="{1C120CDE-5B32-42AC-8C96-10C1781ACD0C}"/>
              </a:ext>
            </a:extLst>
          </p:cNvPr>
          <p:cNvCxnSpPr/>
          <p:nvPr/>
        </p:nvCxnSpPr>
        <p:spPr>
          <a:xfrm>
            <a:off x="597569" y="1159028"/>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52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47D1504B-9A23-4626-9DCE-1DB3383E5F41}"/>
              </a:ext>
            </a:extLst>
          </p:cNvPr>
          <p:cNvSpPr>
            <a:spLocks noGrp="1" noChangeArrowheads="1"/>
          </p:cNvSpPr>
          <p:nvPr>
            <p:ph type="title"/>
          </p:nvPr>
        </p:nvSpPr>
        <p:spPr>
          <a:xfrm>
            <a:off x="613612" y="208548"/>
            <a:ext cx="10515600" cy="1325563"/>
          </a:xfrm>
        </p:spPr>
        <p:txBody>
          <a:bodyPr/>
          <a:lstStyle/>
          <a:p>
            <a:r>
              <a:rPr lang="en-US" altLang="en-US" sz="4800" dirty="0">
                <a:latin typeface="Book Antiqua" panose="02040602050305030304" pitchFamily="18" charset="0"/>
              </a:rPr>
              <a:t>Documentation</a:t>
            </a:r>
            <a:endParaRPr lang="en-CA" altLang="en-US" sz="4800" dirty="0">
              <a:latin typeface="Book Antiqua" panose="02040602050305030304" pitchFamily="18" charset="0"/>
            </a:endParaRPr>
          </a:p>
        </p:txBody>
      </p:sp>
      <p:sp>
        <p:nvSpPr>
          <p:cNvPr id="7171" name="Text Box 3">
            <a:extLst>
              <a:ext uri="{FF2B5EF4-FFF2-40B4-BE49-F238E27FC236}">
                <a16:creationId xmlns:a16="http://schemas.microsoft.com/office/drawing/2014/main" xmlns="" id="{77F31325-3530-475C-A6B6-FD71509A105A}"/>
              </a:ext>
            </a:extLst>
          </p:cNvPr>
          <p:cNvSpPr txBox="1">
            <a:spLocks noChangeArrowheads="1"/>
          </p:cNvSpPr>
          <p:nvPr/>
        </p:nvSpPr>
        <p:spPr bwMode="auto">
          <a:xfrm>
            <a:off x="3533274" y="2959768"/>
            <a:ext cx="4644189" cy="2123658"/>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spcBef>
                <a:spcPct val="50000"/>
              </a:spcBef>
            </a:pPr>
            <a:r>
              <a:rPr lang="en-CA" altLang="en-US" sz="2400" dirty="0"/>
              <a:t>&gt;&gt;&gt; 'this will print'</a:t>
            </a:r>
          </a:p>
          <a:p>
            <a:pPr>
              <a:spcBef>
                <a:spcPct val="50000"/>
              </a:spcBef>
            </a:pPr>
            <a:r>
              <a:rPr lang="en-CA" altLang="en-US" sz="2400" dirty="0"/>
              <a:t>'this will print'</a:t>
            </a:r>
          </a:p>
          <a:p>
            <a:pPr>
              <a:spcBef>
                <a:spcPct val="50000"/>
              </a:spcBef>
            </a:pPr>
            <a:r>
              <a:rPr lang="en-CA" altLang="en-US" sz="2400" dirty="0"/>
              <a:t>&gt;&gt;&gt; #'this will not'</a:t>
            </a:r>
          </a:p>
          <a:p>
            <a:pPr>
              <a:spcBef>
                <a:spcPct val="50000"/>
              </a:spcBef>
            </a:pPr>
            <a:r>
              <a:rPr lang="en-CA" altLang="en-US" sz="2400" dirty="0"/>
              <a:t>&gt;&gt;&gt; </a:t>
            </a:r>
          </a:p>
        </p:txBody>
      </p:sp>
      <p:sp>
        <p:nvSpPr>
          <p:cNvPr id="7172" name="Text Box 4">
            <a:extLst>
              <a:ext uri="{FF2B5EF4-FFF2-40B4-BE49-F238E27FC236}">
                <a16:creationId xmlns:a16="http://schemas.microsoft.com/office/drawing/2014/main" xmlns="" id="{E6C71AE4-A961-4BF2-872E-0660A37AA72F}"/>
              </a:ext>
            </a:extLst>
          </p:cNvPr>
          <p:cNvSpPr txBox="1">
            <a:spLocks noChangeArrowheads="1"/>
          </p:cNvSpPr>
          <p:nvPr/>
        </p:nvSpPr>
        <p:spPr bwMode="auto">
          <a:xfrm>
            <a:off x="1052762" y="1794837"/>
            <a:ext cx="54422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spcBef>
                <a:spcPct val="50000"/>
              </a:spcBef>
              <a:buFont typeface="Arial" panose="020B0604020202020204" pitchFamily="34" charset="0"/>
              <a:buChar char="•"/>
            </a:pPr>
            <a:r>
              <a:rPr lang="en-US" altLang="en-US" sz="2800" dirty="0"/>
              <a:t>The ‘#’ starts a line comment</a:t>
            </a:r>
            <a:endParaRPr lang="en-CA" altLang="en-US" sz="2800" dirty="0"/>
          </a:p>
        </p:txBody>
      </p:sp>
      <p:cxnSp>
        <p:nvCxnSpPr>
          <p:cNvPr id="6" name="Straight Connector 5">
            <a:extLst>
              <a:ext uri="{FF2B5EF4-FFF2-40B4-BE49-F238E27FC236}">
                <a16:creationId xmlns:a16="http://schemas.microsoft.com/office/drawing/2014/main" xmlns="" id="{1FDED48A-6597-4D65-A12D-384EB4948907}"/>
              </a:ext>
            </a:extLst>
          </p:cNvPr>
          <p:cNvCxnSpPr/>
          <p:nvPr/>
        </p:nvCxnSpPr>
        <p:spPr>
          <a:xfrm>
            <a:off x="613612" y="136757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719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FB31048C-7585-457B-9CEE-E9CF326BDACD}"/>
              </a:ext>
            </a:extLst>
          </p:cNvPr>
          <p:cNvSpPr>
            <a:spLocks noGrp="1" noChangeArrowheads="1"/>
          </p:cNvSpPr>
          <p:nvPr>
            <p:ph type="title"/>
          </p:nvPr>
        </p:nvSpPr>
        <p:spPr>
          <a:xfrm>
            <a:off x="800100" y="201492"/>
            <a:ext cx="10515600" cy="1325563"/>
          </a:xfrm>
        </p:spPr>
        <p:txBody>
          <a:bodyPr>
            <a:normAutofit/>
          </a:bodyPr>
          <a:lstStyle/>
          <a:p>
            <a:r>
              <a:rPr lang="en-US" altLang="en-US" sz="4800" dirty="0">
                <a:latin typeface="Book Antiqua" panose="02040602050305030304" pitchFamily="18" charset="0"/>
              </a:rPr>
              <a:t>String Formatting</a:t>
            </a:r>
          </a:p>
        </p:txBody>
      </p:sp>
      <p:sp>
        <p:nvSpPr>
          <p:cNvPr id="20483" name="Rectangle 3">
            <a:extLst>
              <a:ext uri="{FF2B5EF4-FFF2-40B4-BE49-F238E27FC236}">
                <a16:creationId xmlns:a16="http://schemas.microsoft.com/office/drawing/2014/main" xmlns="" id="{131B9D0D-5522-4CC6-8426-A8A069E641EA}"/>
              </a:ext>
            </a:extLst>
          </p:cNvPr>
          <p:cNvSpPr>
            <a:spLocks noGrp="1" noChangeArrowheads="1"/>
          </p:cNvSpPr>
          <p:nvPr>
            <p:ph type="body" idx="1"/>
          </p:nvPr>
        </p:nvSpPr>
        <p:spPr>
          <a:xfrm>
            <a:off x="800100" y="1693386"/>
            <a:ext cx="10449427" cy="3680719"/>
          </a:xfrm>
        </p:spPr>
        <p:txBody>
          <a:bodyPr>
            <a:noAutofit/>
          </a:bodyPr>
          <a:lstStyle/>
          <a:p>
            <a:pPr>
              <a:lnSpc>
                <a:spcPct val="90000"/>
              </a:lnSpc>
            </a:pPr>
            <a:r>
              <a:rPr lang="en-US" altLang="en-US" sz="2400" dirty="0"/>
              <a:t>&lt;formatted string&gt; % &lt;elements to insert&gt;</a:t>
            </a:r>
          </a:p>
          <a:p>
            <a:pPr>
              <a:lnSpc>
                <a:spcPct val="90000"/>
              </a:lnSpc>
            </a:pPr>
            <a:endParaRPr lang="en-US" altLang="en-US" sz="2400" dirty="0"/>
          </a:p>
          <a:p>
            <a:pPr>
              <a:lnSpc>
                <a:spcPct val="90000"/>
              </a:lnSpc>
            </a:pPr>
            <a:r>
              <a:rPr lang="en-US" altLang="en-US" sz="2400" dirty="0"/>
              <a:t>Can usually just use %s for everything, it will convert the object to its String representation.</a:t>
            </a:r>
          </a:p>
          <a:p>
            <a:pPr>
              <a:lnSpc>
                <a:spcPct val="90000"/>
              </a:lnSpc>
            </a:pPr>
            <a:endParaRPr lang="en-US" altLang="en-US" sz="2400" dirty="0"/>
          </a:p>
          <a:p>
            <a:pPr marL="457200" indent="-457200">
              <a:buFont typeface="Arial" panose="020B0604020202020204" pitchFamily="34" charset="0"/>
              <a:buChar char="•"/>
            </a:pPr>
            <a:r>
              <a:rPr lang="en-US" sz="2400" b="1" dirty="0"/>
              <a:t>%s </a:t>
            </a:r>
            <a:r>
              <a:rPr lang="ar-JO" sz="2400" b="1" dirty="0"/>
              <a:t> :</a:t>
            </a:r>
            <a:r>
              <a:rPr lang="en-US" sz="2400" dirty="0"/>
              <a:t>is assigned to</a:t>
            </a:r>
            <a:r>
              <a:rPr lang="ar-JO" sz="2400" dirty="0"/>
              <a:t> </a:t>
            </a:r>
            <a:r>
              <a:rPr lang="en-US" sz="2400" dirty="0"/>
              <a:t>strings</a:t>
            </a:r>
          </a:p>
          <a:p>
            <a:pPr marL="0" indent="0">
              <a:buNone/>
            </a:pPr>
            <a:endParaRPr lang="ar-JO" sz="2400" dirty="0"/>
          </a:p>
          <a:p>
            <a:pPr marL="457200" indent="-457200">
              <a:buFont typeface="Arial" panose="020B0604020202020204" pitchFamily="34" charset="0"/>
              <a:buChar char="•"/>
            </a:pPr>
            <a:r>
              <a:rPr lang="en-US" sz="2400" b="1" dirty="0"/>
              <a:t>%d </a:t>
            </a:r>
            <a:r>
              <a:rPr lang="ar-JO" sz="2400" b="1" dirty="0"/>
              <a:t>:</a:t>
            </a:r>
            <a:r>
              <a:rPr lang="en-US" sz="2400" dirty="0"/>
              <a:t>is assigned to numbers</a:t>
            </a:r>
          </a:p>
          <a:p>
            <a:pPr marL="0" indent="0">
              <a:lnSpc>
                <a:spcPct val="90000"/>
              </a:lnSpc>
              <a:buNone/>
            </a:pPr>
            <a:endParaRPr lang="en-US" altLang="en-US" sz="2400" dirty="0"/>
          </a:p>
        </p:txBody>
      </p:sp>
      <p:sp>
        <p:nvSpPr>
          <p:cNvPr id="20484" name="Rectangle 4">
            <a:extLst>
              <a:ext uri="{FF2B5EF4-FFF2-40B4-BE49-F238E27FC236}">
                <a16:creationId xmlns:a16="http://schemas.microsoft.com/office/drawing/2014/main" xmlns="" id="{AAEDED87-D117-4F70-A7A2-171BE9A4C9A8}"/>
              </a:ext>
            </a:extLst>
          </p:cNvPr>
          <p:cNvSpPr>
            <a:spLocks noChangeArrowheads="1"/>
          </p:cNvSpPr>
          <p:nvPr/>
        </p:nvSpPr>
        <p:spPr bwMode="auto">
          <a:xfrm>
            <a:off x="5660858" y="3533745"/>
            <a:ext cx="5654842" cy="2677656"/>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r>
              <a:rPr lang="en-US" altLang="en-US" sz="2400" dirty="0"/>
              <a:t>&gt;&gt;&gt; "One, %d, three" % 2</a:t>
            </a:r>
          </a:p>
          <a:p>
            <a:r>
              <a:rPr lang="en-US" altLang="en-US" sz="2400" dirty="0"/>
              <a:t>'One, 2, three'</a:t>
            </a:r>
          </a:p>
          <a:p>
            <a:r>
              <a:rPr lang="en-US" altLang="en-US" sz="2400" dirty="0"/>
              <a:t>&gt;&gt;&gt; "%d, two, %s" % (1,3)</a:t>
            </a:r>
          </a:p>
          <a:p>
            <a:r>
              <a:rPr lang="en-US" altLang="en-US" sz="2400" dirty="0"/>
              <a:t>'1, two, 3'</a:t>
            </a:r>
          </a:p>
          <a:p>
            <a:r>
              <a:rPr lang="en-US" altLang="en-US" sz="2400" dirty="0"/>
              <a:t>&gt;&gt;&gt; "%s two %s" % (1, 'three')</a:t>
            </a:r>
          </a:p>
          <a:p>
            <a:r>
              <a:rPr lang="en-US" altLang="en-US" sz="2400" dirty="0"/>
              <a:t>'1 two three'</a:t>
            </a:r>
          </a:p>
          <a:p>
            <a:r>
              <a:rPr lang="en-US" altLang="en-US" sz="2400" dirty="0"/>
              <a:t>&gt;&gt;&gt; </a:t>
            </a:r>
          </a:p>
        </p:txBody>
      </p:sp>
      <p:cxnSp>
        <p:nvCxnSpPr>
          <p:cNvPr id="6" name="Straight Connector 5">
            <a:extLst>
              <a:ext uri="{FF2B5EF4-FFF2-40B4-BE49-F238E27FC236}">
                <a16:creationId xmlns:a16="http://schemas.microsoft.com/office/drawing/2014/main" xmlns="" id="{80D5C60A-47CB-4198-800E-BF9699B2135A}"/>
              </a:ext>
            </a:extLst>
          </p:cNvPr>
          <p:cNvCxnSpPr/>
          <p:nvPr/>
        </p:nvCxnSpPr>
        <p:spPr>
          <a:xfrm>
            <a:off x="613612" y="136757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68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EFF80EC-F49A-4753-B82A-A94D9EBF1BAE}"/>
              </a:ext>
            </a:extLst>
          </p:cNvPr>
          <p:cNvSpPr txBox="1"/>
          <p:nvPr/>
        </p:nvSpPr>
        <p:spPr>
          <a:xfrm>
            <a:off x="671688" y="1695636"/>
            <a:ext cx="10848623" cy="2492990"/>
          </a:xfrm>
          <a:prstGeom prst="rect">
            <a:avLst/>
          </a:prstGeom>
          <a:noFill/>
        </p:spPr>
        <p:txBody>
          <a:bodyPr wrap="square">
            <a:spAutoFit/>
          </a:bodyPr>
          <a:lstStyle/>
          <a:p>
            <a:pPr marL="285750" indent="-285750">
              <a:buFont typeface="Arial" panose="020B0604020202020204" pitchFamily="34" charset="0"/>
              <a:buChar char="•"/>
            </a:pPr>
            <a:r>
              <a:rPr lang="en-US" sz="2400" dirty="0"/>
              <a:t>Variables are simply reserved memory locations to store values. </a:t>
            </a:r>
            <a:r>
              <a:rPr lang="en-US" sz="2400" dirty="0">
                <a:latin typeface="Book Antiqua" panose="02040602050305030304" pitchFamily="18" charset="0"/>
              </a:rPr>
              <a:t>points to data stored in a memory location.</a:t>
            </a:r>
          </a:p>
          <a:p>
            <a:pPr marL="285750" indent="-285750">
              <a:buFont typeface="Arial" panose="020B0604020202020204" pitchFamily="34" charset="0"/>
              <a:buChar char="•"/>
            </a:pPr>
            <a:endParaRPr lang="en-US" sz="2400" dirty="0">
              <a:latin typeface="Book Antiqua" panose="02040602050305030304" pitchFamily="18" charset="0"/>
            </a:endParaRPr>
          </a:p>
          <a:p>
            <a:pPr marL="285750" indent="-285750">
              <a:buFont typeface="Arial" panose="020B0604020202020204" pitchFamily="34" charset="0"/>
              <a:buChar char="•"/>
            </a:pPr>
            <a:r>
              <a:rPr lang="en-US" sz="2400" dirty="0"/>
              <a:t>There are many types of variables, such as integers, real numbers, Booleans, strings, tuples </a:t>
            </a:r>
            <a:r>
              <a:rPr lang="en-US" sz="2400" dirty="0">
                <a:latin typeface="Book Antiqua" panose="02040602050305030304" pitchFamily="18" charset="0"/>
              </a:rPr>
              <a:t>or more complex data such as lists or dictionaries. </a:t>
            </a:r>
            <a:r>
              <a:rPr lang="en-US" sz="2400" dirty="0"/>
              <a:t>. </a:t>
            </a:r>
          </a:p>
          <a:p>
            <a:r>
              <a:rPr lang="en-US" sz="1800" dirty="0">
                <a:latin typeface="Book Antiqua" panose="02040602050305030304" pitchFamily="18" charset="0"/>
              </a:rPr>
              <a:t> </a:t>
            </a:r>
          </a:p>
          <a:p>
            <a:endParaRPr lang="en-US" dirty="0"/>
          </a:p>
        </p:txBody>
      </p:sp>
      <p:cxnSp>
        <p:nvCxnSpPr>
          <p:cNvPr id="11" name="Straight Connector 10">
            <a:extLst>
              <a:ext uri="{FF2B5EF4-FFF2-40B4-BE49-F238E27FC236}">
                <a16:creationId xmlns:a16="http://schemas.microsoft.com/office/drawing/2014/main" xmlns="" id="{15504DD4-318A-4AD3-A6FA-DC02C8093972}"/>
              </a:ext>
            </a:extLst>
          </p:cNvPr>
          <p:cNvCxnSpPr/>
          <p:nvPr/>
        </p:nvCxnSpPr>
        <p:spPr>
          <a:xfrm>
            <a:off x="505691" y="1271323"/>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F8BF0BFC-69F2-4DA8-AAAB-C5E78E6C4432}"/>
              </a:ext>
            </a:extLst>
          </p:cNvPr>
          <p:cNvSpPr txBox="1"/>
          <p:nvPr/>
        </p:nvSpPr>
        <p:spPr>
          <a:xfrm>
            <a:off x="671688" y="427938"/>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Variables &amp; Types</a:t>
            </a:r>
          </a:p>
        </p:txBody>
      </p:sp>
      <p:sp>
        <p:nvSpPr>
          <p:cNvPr id="13" name="TextBox 12">
            <a:extLst>
              <a:ext uri="{FF2B5EF4-FFF2-40B4-BE49-F238E27FC236}">
                <a16:creationId xmlns:a16="http://schemas.microsoft.com/office/drawing/2014/main" xmlns="" id="{AFE5DE41-02FA-41FD-AB62-AA2A2671A2E2}"/>
              </a:ext>
            </a:extLst>
          </p:cNvPr>
          <p:cNvSpPr txBox="1"/>
          <p:nvPr/>
        </p:nvSpPr>
        <p:spPr>
          <a:xfrm>
            <a:off x="671688" y="4062805"/>
            <a:ext cx="9453121" cy="1815882"/>
          </a:xfrm>
          <a:prstGeom prst="rect">
            <a:avLst/>
          </a:prstGeom>
          <a:noFill/>
        </p:spPr>
        <p:txBody>
          <a:bodyPr wrap="square">
            <a:spAutoFit/>
          </a:bodyPr>
          <a:lstStyle/>
          <a:p>
            <a:pPr marL="342900" indent="-342900">
              <a:buFont typeface="Arial" panose="020B0604020202020204" pitchFamily="34" charset="0"/>
              <a:buChar char="•"/>
            </a:pPr>
            <a:r>
              <a:rPr lang="en-US" sz="2400" dirty="0"/>
              <a:t>Create a variable named ‘x’ and assigns the value 10 to that variable. The second statement creates a new variable y and assigns the string “Hello”.</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2400" dirty="0"/>
              <a:t>We do not need to declare the type of the variable.</a:t>
            </a:r>
          </a:p>
        </p:txBody>
      </p:sp>
      <p:sp>
        <p:nvSpPr>
          <p:cNvPr id="14" name="Rectangle: Rounded Corners 13">
            <a:extLst>
              <a:ext uri="{FF2B5EF4-FFF2-40B4-BE49-F238E27FC236}">
                <a16:creationId xmlns:a16="http://schemas.microsoft.com/office/drawing/2014/main" xmlns="" id="{19CEABCE-CC93-4A69-AADB-61039BB50D9E}"/>
              </a:ext>
            </a:extLst>
          </p:cNvPr>
          <p:cNvSpPr/>
          <p:nvPr/>
        </p:nvSpPr>
        <p:spPr>
          <a:xfrm>
            <a:off x="9414273" y="5066499"/>
            <a:ext cx="2106038" cy="1040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x = 10</a:t>
            </a:r>
          </a:p>
          <a:p>
            <a:r>
              <a:rPr lang="en-US" sz="2400" dirty="0"/>
              <a:t>y = “Hello”</a:t>
            </a:r>
          </a:p>
        </p:txBody>
      </p:sp>
    </p:spTree>
    <p:extLst>
      <p:ext uri="{BB962C8B-B14F-4D97-AF65-F5344CB8AC3E}">
        <p14:creationId xmlns:p14="http://schemas.microsoft.com/office/powerpoint/2010/main" val="88922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F476C11-49EC-47A2-84B7-843C8751091A}"/>
              </a:ext>
            </a:extLst>
          </p:cNvPr>
          <p:cNvSpPr txBox="1"/>
          <p:nvPr/>
        </p:nvSpPr>
        <p:spPr>
          <a:xfrm>
            <a:off x="664669" y="332970"/>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Variables &amp; Types</a:t>
            </a:r>
          </a:p>
        </p:txBody>
      </p:sp>
      <p:pic>
        <p:nvPicPr>
          <p:cNvPr id="10" name="Picture 9">
            <a:extLst>
              <a:ext uri="{FF2B5EF4-FFF2-40B4-BE49-F238E27FC236}">
                <a16:creationId xmlns:a16="http://schemas.microsoft.com/office/drawing/2014/main" xmlns="" id="{ED11F4EC-00B6-434E-85A5-61D960431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549" y="3218462"/>
            <a:ext cx="6947795" cy="3326122"/>
          </a:xfrm>
          <a:prstGeom prst="rect">
            <a:avLst/>
          </a:prstGeom>
        </p:spPr>
      </p:pic>
      <p:sp>
        <p:nvSpPr>
          <p:cNvPr id="11" name="TextBox 10">
            <a:extLst>
              <a:ext uri="{FF2B5EF4-FFF2-40B4-BE49-F238E27FC236}">
                <a16:creationId xmlns:a16="http://schemas.microsoft.com/office/drawing/2014/main" xmlns="" id="{13ABADB2-188A-4042-827F-BE97EAA5B784}"/>
              </a:ext>
            </a:extLst>
          </p:cNvPr>
          <p:cNvSpPr txBox="1"/>
          <p:nvPr/>
        </p:nvSpPr>
        <p:spPr>
          <a:xfrm>
            <a:off x="664669" y="1370221"/>
            <a:ext cx="10548763" cy="1569660"/>
          </a:xfrm>
          <a:prstGeom prst="rect">
            <a:avLst/>
          </a:prstGeom>
          <a:noFill/>
        </p:spPr>
        <p:txBody>
          <a:bodyPr wrap="square">
            <a:spAutoFit/>
          </a:bodyPr>
          <a:lstStyle/>
          <a:p>
            <a:pPr marL="342900" indent="-342900" algn="just">
              <a:buFont typeface="Arial" panose="020B0604020202020204" pitchFamily="34" charset="0"/>
              <a:buChar char="•"/>
            </a:pPr>
            <a:r>
              <a:rPr lang="en-US" sz="2400" dirty="0"/>
              <a:t>The same variable could first refer to an integer value, and later be assigned a different data  type.</a:t>
            </a:r>
          </a:p>
          <a:p>
            <a:endParaRPr lang="en-US" sz="2400" dirty="0"/>
          </a:p>
          <a:p>
            <a:pPr marL="342900" indent="-342900" algn="just">
              <a:buFont typeface="Arial" panose="020B0604020202020204" pitchFamily="34" charset="0"/>
              <a:buChar char="•"/>
            </a:pPr>
            <a:r>
              <a:rPr lang="en-US" sz="2400" dirty="0"/>
              <a:t> Note that new assignments override any previous assignment.</a:t>
            </a:r>
          </a:p>
        </p:txBody>
      </p:sp>
      <p:cxnSp>
        <p:nvCxnSpPr>
          <p:cNvPr id="9" name="Straight Connector 8">
            <a:extLst>
              <a:ext uri="{FF2B5EF4-FFF2-40B4-BE49-F238E27FC236}">
                <a16:creationId xmlns:a16="http://schemas.microsoft.com/office/drawing/2014/main" xmlns="" id="{C392EC09-A334-42B2-893D-D5154D22A79B}"/>
              </a:ext>
            </a:extLst>
          </p:cNvPr>
          <p:cNvCxnSpPr/>
          <p:nvPr/>
        </p:nvCxnSpPr>
        <p:spPr>
          <a:xfrm>
            <a:off x="517358" y="1091639"/>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293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CCDA7D2-C9C8-4F98-BCF0-7368023415C7}"/>
              </a:ext>
            </a:extLst>
          </p:cNvPr>
          <p:cNvSpPr txBox="1"/>
          <p:nvPr/>
        </p:nvSpPr>
        <p:spPr>
          <a:xfrm>
            <a:off x="821368" y="1787318"/>
            <a:ext cx="6093500" cy="555280"/>
          </a:xfrm>
          <a:prstGeom prst="rect">
            <a:avLst/>
          </a:prstGeom>
          <a:noFill/>
        </p:spPr>
        <p:txBody>
          <a:bodyPr wrap="square">
            <a:spAutoFit/>
          </a:bodyPr>
          <a:lstStyle/>
          <a:p>
            <a:pPr marL="228600" indent="-228600">
              <a:lnSpc>
                <a:spcPct val="70000"/>
              </a:lnSpc>
              <a:spcBef>
                <a:spcPts val="1000"/>
              </a:spcBef>
              <a:buFont typeface="Arial" panose="020B0604020202020204" pitchFamily="34" charset="0"/>
              <a:buChar char="•"/>
            </a:pPr>
            <a:r>
              <a:rPr lang="en-US" sz="4000" dirty="0">
                <a:latin typeface="Book Antiqua" panose="02040602050305030304" pitchFamily="18" charset="0"/>
              </a:rPr>
              <a:t>Numbers</a:t>
            </a:r>
          </a:p>
        </p:txBody>
      </p:sp>
      <p:sp>
        <p:nvSpPr>
          <p:cNvPr id="7" name="TextBox 6">
            <a:extLst>
              <a:ext uri="{FF2B5EF4-FFF2-40B4-BE49-F238E27FC236}">
                <a16:creationId xmlns:a16="http://schemas.microsoft.com/office/drawing/2014/main" xmlns="" id="{DB638F92-94D7-419F-BB9B-DE63E734E142}"/>
              </a:ext>
            </a:extLst>
          </p:cNvPr>
          <p:cNvSpPr txBox="1"/>
          <p:nvPr/>
        </p:nvSpPr>
        <p:spPr>
          <a:xfrm>
            <a:off x="3702130" y="2753893"/>
            <a:ext cx="6663129" cy="2308324"/>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num1=22</a:t>
            </a:r>
          </a:p>
          <a:p>
            <a:r>
              <a:rPr lang="en-US" sz="2400" dirty="0"/>
              <a:t>&gt;&gt;&gt; num2=33.5</a:t>
            </a:r>
          </a:p>
          <a:p>
            <a:r>
              <a:rPr lang="en-US" sz="2400" dirty="0"/>
              <a:t>&gt;&gt;&gt; sum= num1+num2</a:t>
            </a:r>
          </a:p>
          <a:p>
            <a:r>
              <a:rPr lang="en-US" sz="2400" dirty="0"/>
              <a:t>&gt;&gt;&gt; print("Sum of two numbers is %</a:t>
            </a:r>
            <a:r>
              <a:rPr lang="en-US" sz="2400" dirty="0" err="1"/>
              <a:t>s"%sum</a:t>
            </a:r>
            <a:r>
              <a:rPr lang="en-US" sz="2400" dirty="0"/>
              <a:t>)</a:t>
            </a:r>
          </a:p>
          <a:p>
            <a:r>
              <a:rPr lang="en-US" sz="2400" dirty="0"/>
              <a:t>Sum of two numbers is 55.5</a:t>
            </a:r>
          </a:p>
          <a:p>
            <a:r>
              <a:rPr lang="en-US" sz="2400" dirty="0"/>
              <a:t>&gt;&gt;&gt;</a:t>
            </a:r>
          </a:p>
        </p:txBody>
      </p:sp>
      <p:sp>
        <p:nvSpPr>
          <p:cNvPr id="6" name="TextBox 5">
            <a:extLst>
              <a:ext uri="{FF2B5EF4-FFF2-40B4-BE49-F238E27FC236}">
                <a16:creationId xmlns:a16="http://schemas.microsoft.com/office/drawing/2014/main" xmlns="" id="{FDF32838-BB55-4DDE-A427-16E5B7CB0B2D}"/>
              </a:ext>
            </a:extLst>
          </p:cNvPr>
          <p:cNvSpPr txBox="1"/>
          <p:nvPr/>
        </p:nvSpPr>
        <p:spPr>
          <a:xfrm>
            <a:off x="652509" y="332970"/>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Variables &amp; Types</a:t>
            </a:r>
          </a:p>
        </p:txBody>
      </p:sp>
      <p:cxnSp>
        <p:nvCxnSpPr>
          <p:cNvPr id="8" name="Straight Connector 7">
            <a:extLst>
              <a:ext uri="{FF2B5EF4-FFF2-40B4-BE49-F238E27FC236}">
                <a16:creationId xmlns:a16="http://schemas.microsoft.com/office/drawing/2014/main" xmlns="" id="{D7B77106-8B50-42BC-A436-E0286A09D8A2}"/>
              </a:ext>
            </a:extLst>
          </p:cNvPr>
          <p:cNvCxnSpPr/>
          <p:nvPr/>
        </p:nvCxnSpPr>
        <p:spPr>
          <a:xfrm>
            <a:off x="517358" y="1091639"/>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755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31F5253-0870-425D-86BD-46BB3945EDD9}"/>
              </a:ext>
            </a:extLst>
          </p:cNvPr>
          <p:cNvSpPr txBox="1"/>
          <p:nvPr/>
        </p:nvSpPr>
        <p:spPr>
          <a:xfrm>
            <a:off x="523100" y="1367964"/>
            <a:ext cx="6093500" cy="508985"/>
          </a:xfrm>
          <a:prstGeom prst="rect">
            <a:avLst/>
          </a:prstGeom>
          <a:noFill/>
        </p:spPr>
        <p:txBody>
          <a:bodyPr wrap="square">
            <a:spAutoFit/>
          </a:bodyPr>
          <a:lstStyle/>
          <a:p>
            <a:pPr marL="228600" indent="-228600">
              <a:lnSpc>
                <a:spcPct val="70000"/>
              </a:lnSpc>
              <a:spcBef>
                <a:spcPts val="1000"/>
              </a:spcBef>
              <a:buFont typeface="Arial" panose="020B0604020202020204" pitchFamily="34" charset="0"/>
              <a:buChar char="•"/>
            </a:pPr>
            <a:r>
              <a:rPr lang="en-US" sz="3600" dirty="0">
                <a:latin typeface="Book Antiqua" panose="02040602050305030304" pitchFamily="18" charset="0"/>
              </a:rPr>
              <a:t>String types</a:t>
            </a:r>
          </a:p>
        </p:txBody>
      </p:sp>
      <p:sp>
        <p:nvSpPr>
          <p:cNvPr id="3" name="TextBox 2">
            <a:extLst>
              <a:ext uri="{FF2B5EF4-FFF2-40B4-BE49-F238E27FC236}">
                <a16:creationId xmlns:a16="http://schemas.microsoft.com/office/drawing/2014/main" xmlns="" id="{9B94D047-2A05-4996-B716-EAED1BFEEB07}"/>
              </a:ext>
            </a:extLst>
          </p:cNvPr>
          <p:cNvSpPr txBox="1"/>
          <p:nvPr/>
        </p:nvSpPr>
        <p:spPr>
          <a:xfrm>
            <a:off x="2771932" y="2486356"/>
            <a:ext cx="6648136" cy="156966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a:t>
            </a:r>
            <a:r>
              <a:rPr lang="en-US" sz="2400" dirty="0" err="1"/>
              <a:t>my_first</a:t>
            </a:r>
            <a:r>
              <a:rPr lang="en-US" sz="2400" dirty="0"/>
              <a:t>="Welcome to python strings ! "</a:t>
            </a:r>
          </a:p>
          <a:p>
            <a:r>
              <a:rPr lang="en-US" sz="2400" dirty="0"/>
              <a:t>&gt;&gt;&gt; </a:t>
            </a:r>
            <a:r>
              <a:rPr lang="en-US" sz="2400" dirty="0" err="1"/>
              <a:t>my_first</a:t>
            </a:r>
            <a:endParaRPr lang="en-US" sz="2400" dirty="0"/>
          </a:p>
          <a:p>
            <a:r>
              <a:rPr lang="en-US" sz="2400" dirty="0"/>
              <a:t>'Welcome to python strings ! '</a:t>
            </a:r>
          </a:p>
          <a:p>
            <a:r>
              <a:rPr lang="en-US" sz="2400" dirty="0"/>
              <a:t>&gt;&gt;&gt;</a:t>
            </a:r>
          </a:p>
        </p:txBody>
      </p:sp>
      <p:sp>
        <p:nvSpPr>
          <p:cNvPr id="5" name="TextBox 4">
            <a:extLst>
              <a:ext uri="{FF2B5EF4-FFF2-40B4-BE49-F238E27FC236}">
                <a16:creationId xmlns:a16="http://schemas.microsoft.com/office/drawing/2014/main" xmlns="" id="{830E30AB-DD5E-4360-BF6E-154F05BB2398}"/>
              </a:ext>
            </a:extLst>
          </p:cNvPr>
          <p:cNvSpPr txBox="1"/>
          <p:nvPr/>
        </p:nvSpPr>
        <p:spPr>
          <a:xfrm>
            <a:off x="733489" y="236169"/>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Variables &amp; Types</a:t>
            </a:r>
          </a:p>
        </p:txBody>
      </p:sp>
      <p:cxnSp>
        <p:nvCxnSpPr>
          <p:cNvPr id="6" name="Straight Connector 5">
            <a:extLst>
              <a:ext uri="{FF2B5EF4-FFF2-40B4-BE49-F238E27FC236}">
                <a16:creationId xmlns:a16="http://schemas.microsoft.com/office/drawing/2014/main" xmlns="" id="{58AF992F-9C87-43F2-9CC1-E41CE571E4C5}"/>
              </a:ext>
            </a:extLst>
          </p:cNvPr>
          <p:cNvCxnSpPr/>
          <p:nvPr/>
        </p:nvCxnSpPr>
        <p:spPr>
          <a:xfrm>
            <a:off x="517358" y="1091639"/>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8644A467-929A-4AA5-96B9-B9C797F9F91E}"/>
              </a:ext>
            </a:extLst>
          </p:cNvPr>
          <p:cNvSpPr txBox="1"/>
          <p:nvPr/>
        </p:nvSpPr>
        <p:spPr>
          <a:xfrm>
            <a:off x="1392409" y="1941820"/>
            <a:ext cx="9901234" cy="523220"/>
          </a:xfrm>
          <a:prstGeom prst="rect">
            <a:avLst/>
          </a:prstGeom>
          <a:noFill/>
        </p:spPr>
        <p:txBody>
          <a:bodyPr wrap="square">
            <a:spAutoFit/>
          </a:bodyPr>
          <a:lstStyle/>
          <a:p>
            <a:pPr marL="457200" indent="-457200">
              <a:buFont typeface="Arial" panose="020B0604020202020204" pitchFamily="34" charset="0"/>
              <a:buChar char="•"/>
            </a:pPr>
            <a:r>
              <a:rPr lang="en-US" sz="2800" dirty="0"/>
              <a:t>Strings are a sequence of characters, sentences, or words.</a:t>
            </a:r>
          </a:p>
        </p:txBody>
      </p:sp>
      <p:sp>
        <p:nvSpPr>
          <p:cNvPr id="8" name="TextBox 7">
            <a:extLst>
              <a:ext uri="{FF2B5EF4-FFF2-40B4-BE49-F238E27FC236}">
                <a16:creationId xmlns:a16="http://schemas.microsoft.com/office/drawing/2014/main" xmlns="" id="{95E379F1-B52C-43B1-88DD-9BBBAA658497}"/>
              </a:ext>
            </a:extLst>
          </p:cNvPr>
          <p:cNvSpPr txBox="1"/>
          <p:nvPr/>
        </p:nvSpPr>
        <p:spPr>
          <a:xfrm>
            <a:off x="1392409" y="4249618"/>
            <a:ext cx="6099048" cy="523220"/>
          </a:xfrm>
          <a:prstGeom prst="rect">
            <a:avLst/>
          </a:prstGeom>
          <a:noFill/>
        </p:spPr>
        <p:txBody>
          <a:bodyPr wrap="square">
            <a:spAutoFit/>
          </a:bodyPr>
          <a:lstStyle/>
          <a:p>
            <a:pPr lvl="1" indent="-457200">
              <a:buFont typeface="Arial" panose="020B0604020202020204" pitchFamily="34"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t>String Concatenation</a:t>
            </a:r>
          </a:p>
        </p:txBody>
      </p:sp>
      <p:sp>
        <p:nvSpPr>
          <p:cNvPr id="10" name="TextBox 9">
            <a:extLst>
              <a:ext uri="{FF2B5EF4-FFF2-40B4-BE49-F238E27FC236}">
                <a16:creationId xmlns:a16="http://schemas.microsoft.com/office/drawing/2014/main" xmlns="" id="{C7BC7D06-C8D8-43C1-B255-8DF1AB8C8630}"/>
              </a:ext>
            </a:extLst>
          </p:cNvPr>
          <p:cNvSpPr txBox="1"/>
          <p:nvPr/>
        </p:nvSpPr>
        <p:spPr>
          <a:xfrm>
            <a:off x="2771932" y="4783230"/>
            <a:ext cx="6648136" cy="169277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338138" lvl="1" indent="-338138">
              <a:buFont typeface="Wingdings"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000" dirty="0">
                <a:solidFill>
                  <a:schemeClr val="bg1"/>
                </a:solidFill>
                <a:latin typeface="Calibri" charset="0"/>
                <a:cs typeface="Calibri" charset="0"/>
              </a:rPr>
              <a:t>&gt;&gt;&gt;</a:t>
            </a:r>
            <a:r>
              <a:rPr lang="en-US" sz="2000" dirty="0">
                <a:latin typeface="Calibri" charset="0"/>
                <a:cs typeface="Calibri" charset="0"/>
              </a:rPr>
              <a:t> </a:t>
            </a:r>
            <a:r>
              <a:rPr lang="en-US" sz="2000" dirty="0" err="1">
                <a:latin typeface="Calibri" charset="0"/>
                <a:cs typeface="Calibri" charset="0"/>
              </a:rPr>
              <a:t>userName</a:t>
            </a:r>
            <a:r>
              <a:rPr lang="en-US" sz="2000" dirty="0">
                <a:latin typeface="Calibri" charset="0"/>
                <a:cs typeface="Calibri" charset="0"/>
              </a:rPr>
              <a:t> = </a:t>
            </a:r>
            <a:r>
              <a:rPr lang="ja-JP" altLang="en-US" sz="2000" dirty="0">
                <a:latin typeface="Calibri" charset="0"/>
                <a:cs typeface="Calibri" charset="0"/>
              </a:rPr>
              <a:t>“</a:t>
            </a:r>
            <a:r>
              <a:rPr lang="en-US" sz="2000" dirty="0">
                <a:latin typeface="Calibri" charset="0"/>
                <a:cs typeface="Calibri" charset="0"/>
              </a:rPr>
              <a:t>Mousa</a:t>
            </a:r>
            <a:r>
              <a:rPr lang="ja-JP" altLang="en-US" sz="2000" dirty="0">
                <a:latin typeface="Calibri" charset="0"/>
                <a:cs typeface="Calibri" charset="0"/>
              </a:rPr>
              <a:t>”</a:t>
            </a:r>
            <a:endParaRPr lang="en-US" sz="2000" dirty="0">
              <a:latin typeface="Calibri" charset="0"/>
              <a:cs typeface="Calibri" charset="0"/>
            </a:endParaRPr>
          </a:p>
          <a:p>
            <a:pPr marL="338138" lvl="1" indent="-338138">
              <a:buFont typeface="Wingdings"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000" dirty="0">
                <a:solidFill>
                  <a:schemeClr val="bg1"/>
                </a:solidFill>
                <a:latin typeface="Calibri" charset="0"/>
                <a:cs typeface="Calibri" charset="0"/>
              </a:rPr>
              <a:t>&gt;&gt;&gt;</a:t>
            </a:r>
            <a:r>
              <a:rPr lang="en-US" sz="2000" dirty="0">
                <a:latin typeface="Calibri" charset="0"/>
                <a:cs typeface="Calibri" charset="0"/>
              </a:rPr>
              <a:t> </a:t>
            </a:r>
            <a:r>
              <a:rPr lang="en-US" sz="2000" dirty="0" err="1">
                <a:latin typeface="Calibri" charset="0"/>
                <a:cs typeface="Calibri" charset="0"/>
              </a:rPr>
              <a:t>domainName</a:t>
            </a:r>
            <a:r>
              <a:rPr lang="en-US" sz="2000" dirty="0">
                <a:latin typeface="Calibri" charset="0"/>
                <a:cs typeface="Calibri" charset="0"/>
              </a:rPr>
              <a:t> = </a:t>
            </a:r>
            <a:r>
              <a:rPr lang="ja-JP" altLang="en-US" sz="2000" dirty="0">
                <a:latin typeface="Calibri" charset="0"/>
                <a:cs typeface="Calibri" charset="0"/>
              </a:rPr>
              <a:t>“</a:t>
            </a:r>
            <a:r>
              <a:rPr lang="en-US" sz="2000" dirty="0">
                <a:latin typeface="Calibri" charset="0"/>
                <a:cs typeface="Calibri" charset="0"/>
              </a:rPr>
              <a:t>philadelphia.edu.jo</a:t>
            </a:r>
            <a:r>
              <a:rPr lang="ja-JP" altLang="en-US" sz="2000" dirty="0">
                <a:latin typeface="Calibri" charset="0"/>
                <a:cs typeface="Calibri" charset="0"/>
              </a:rPr>
              <a:t>”</a:t>
            </a:r>
            <a:endParaRPr lang="en-US" sz="2000" dirty="0">
              <a:latin typeface="Calibri" charset="0"/>
              <a:cs typeface="Calibri" charset="0"/>
            </a:endParaRPr>
          </a:p>
          <a:p>
            <a:pPr marL="338138" lvl="1" indent="-338138">
              <a:buFont typeface="Wingdings"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000" dirty="0">
                <a:solidFill>
                  <a:schemeClr val="bg1"/>
                </a:solidFill>
                <a:latin typeface="Calibri" charset="0"/>
                <a:cs typeface="Calibri" charset="0"/>
              </a:rPr>
              <a:t>&gt;&gt;&gt;</a:t>
            </a:r>
            <a:r>
              <a:rPr lang="en-US" sz="2000" dirty="0">
                <a:latin typeface="Calibri" charset="0"/>
                <a:cs typeface="Calibri" charset="0"/>
              </a:rPr>
              <a:t> </a:t>
            </a:r>
            <a:r>
              <a:rPr lang="en-US" sz="2000" dirty="0" err="1">
                <a:latin typeface="Calibri" charset="0"/>
                <a:cs typeface="Calibri" charset="0"/>
              </a:rPr>
              <a:t>userEmail</a:t>
            </a:r>
            <a:r>
              <a:rPr lang="en-US" sz="2000" dirty="0">
                <a:latin typeface="Calibri" charset="0"/>
                <a:cs typeface="Calibri" charset="0"/>
              </a:rPr>
              <a:t> = </a:t>
            </a:r>
            <a:r>
              <a:rPr lang="en-US" sz="2000" dirty="0" err="1">
                <a:latin typeface="Calibri" charset="0"/>
                <a:cs typeface="Calibri" charset="0"/>
              </a:rPr>
              <a:t>userName</a:t>
            </a:r>
            <a:r>
              <a:rPr lang="en-US" sz="2000" dirty="0">
                <a:latin typeface="Calibri" charset="0"/>
                <a:cs typeface="Calibri" charset="0"/>
              </a:rPr>
              <a:t> + </a:t>
            </a:r>
            <a:r>
              <a:rPr lang="ja-JP" altLang="en-US" sz="2000" dirty="0">
                <a:latin typeface="Calibri" charset="0"/>
                <a:cs typeface="Calibri" charset="0"/>
              </a:rPr>
              <a:t>“</a:t>
            </a:r>
            <a:r>
              <a:rPr lang="en-US" sz="2000" dirty="0">
                <a:latin typeface="Calibri" charset="0"/>
                <a:cs typeface="Calibri" charset="0"/>
              </a:rPr>
              <a:t>@</a:t>
            </a:r>
            <a:r>
              <a:rPr lang="ja-JP" altLang="en-US" sz="2000" dirty="0">
                <a:latin typeface="Calibri" charset="0"/>
                <a:cs typeface="Calibri" charset="0"/>
              </a:rPr>
              <a:t>”</a:t>
            </a:r>
            <a:r>
              <a:rPr lang="en-US" sz="2000" dirty="0">
                <a:latin typeface="Calibri" charset="0"/>
                <a:cs typeface="Calibri" charset="0"/>
              </a:rPr>
              <a:t> + </a:t>
            </a:r>
            <a:r>
              <a:rPr lang="en-US" sz="2000" dirty="0" err="1">
                <a:latin typeface="Calibri" charset="0"/>
                <a:cs typeface="Calibri" charset="0"/>
              </a:rPr>
              <a:t>domainName</a:t>
            </a:r>
            <a:endParaRPr lang="en-US" sz="2000" dirty="0">
              <a:latin typeface="Calibri" charset="0"/>
              <a:cs typeface="Calibri" charset="0"/>
            </a:endParaRPr>
          </a:p>
          <a:p>
            <a:pPr marL="338138" lvl="1" indent="-338138">
              <a:buFont typeface="Wingdings"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000" dirty="0">
                <a:solidFill>
                  <a:schemeClr val="bg1"/>
                </a:solidFill>
                <a:latin typeface="Calibri" charset="0"/>
                <a:cs typeface="Calibri" charset="0"/>
              </a:rPr>
              <a:t>&gt;&gt;&gt;</a:t>
            </a:r>
            <a:r>
              <a:rPr lang="en-US" sz="2000" dirty="0">
                <a:latin typeface="Calibri" charset="0"/>
                <a:cs typeface="Calibri" charset="0"/>
              </a:rPr>
              <a:t> </a:t>
            </a:r>
            <a:r>
              <a:rPr lang="en-US" sz="2000" dirty="0" err="1">
                <a:latin typeface="Calibri" charset="0"/>
                <a:cs typeface="Calibri" charset="0"/>
              </a:rPr>
              <a:t>userEmail</a:t>
            </a:r>
            <a:endParaRPr lang="en-US" sz="2000" dirty="0">
              <a:latin typeface="Calibri" charset="0"/>
              <a:cs typeface="Calibri" charset="0"/>
            </a:endParaRPr>
          </a:p>
          <a:p>
            <a:pPr marL="338138" lvl="1" indent="-338138">
              <a:buFont typeface="Wingdings"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b="1" dirty="0">
                <a:latin typeface="Calibri" charset="0"/>
                <a:cs typeface="Calibri" charset="0"/>
              </a:rPr>
              <a:t>' Mousa @ philadelphia.edu.jo</a:t>
            </a:r>
            <a:r>
              <a:rPr lang="ja-JP" altLang="en-US" sz="2400" b="1" dirty="0">
                <a:latin typeface="Calibri" charset="0"/>
                <a:cs typeface="Calibri" charset="0"/>
              </a:rPr>
              <a:t>‘</a:t>
            </a:r>
            <a:endParaRPr lang="en-US" sz="2400" b="1" dirty="0">
              <a:latin typeface="Calibri" charset="0"/>
              <a:cs typeface="Calibri" charset="0"/>
            </a:endParaRPr>
          </a:p>
        </p:txBody>
      </p:sp>
    </p:spTree>
    <p:extLst>
      <p:ext uri="{BB962C8B-B14F-4D97-AF65-F5344CB8AC3E}">
        <p14:creationId xmlns:p14="http://schemas.microsoft.com/office/powerpoint/2010/main" val="91259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BB63113F-2161-4252-84D4-44A497ADDE6C}"/>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49257B96-E5FA-4E49-BFBA-F61481BDEE18}"/>
              </a:ext>
            </a:extLst>
          </p:cNvPr>
          <p:cNvSpPr txBox="1"/>
          <p:nvPr/>
        </p:nvSpPr>
        <p:spPr>
          <a:xfrm>
            <a:off x="628339" y="596339"/>
            <a:ext cx="10029667" cy="758669"/>
          </a:xfrm>
          <a:prstGeom prst="rect">
            <a:avLst/>
          </a:prstGeom>
          <a:noFill/>
        </p:spPr>
        <p:txBody>
          <a:bodyPr wrap="square">
            <a:spAutoFit/>
          </a:bodyPr>
          <a:lstStyle/>
          <a:p>
            <a:pPr fontAlgn="base">
              <a:lnSpc>
                <a:spcPct val="90000"/>
              </a:lnSpc>
              <a:spcBef>
                <a:spcPct val="0"/>
              </a:spcBef>
            </a:pPr>
            <a:r>
              <a:rPr lang="en-US" sz="4800" dirty="0">
                <a:latin typeface="Book Antiqua" panose="02040602050305030304" pitchFamily="18" charset="0"/>
                <a:ea typeface="+mj-ea"/>
                <a:cs typeface="+mj-cs"/>
              </a:rPr>
              <a:t>WHAT IS CYBER SECURITY?</a:t>
            </a:r>
          </a:p>
        </p:txBody>
      </p:sp>
      <p:sp>
        <p:nvSpPr>
          <p:cNvPr id="8" name="TextBox 7">
            <a:extLst>
              <a:ext uri="{FF2B5EF4-FFF2-40B4-BE49-F238E27FC236}">
                <a16:creationId xmlns:a16="http://schemas.microsoft.com/office/drawing/2014/main" xmlns="" id="{4A53DA65-E8DD-4F1F-81E2-895A3C7CC366}"/>
              </a:ext>
            </a:extLst>
          </p:cNvPr>
          <p:cNvSpPr txBox="1"/>
          <p:nvPr/>
        </p:nvSpPr>
        <p:spPr>
          <a:xfrm>
            <a:off x="628339" y="1922090"/>
            <a:ext cx="10839136" cy="2675604"/>
          </a:xfrm>
          <a:prstGeom prst="rect">
            <a:avLst/>
          </a:prstGeom>
          <a:noFill/>
        </p:spPr>
        <p:txBody>
          <a:bodyPr wrap="square">
            <a:spAutoFit/>
          </a:bodyPr>
          <a:lstStyle/>
          <a:p>
            <a:pPr marL="228600" indent="-228600">
              <a:lnSpc>
                <a:spcPct val="90000"/>
              </a:lnSpc>
              <a:spcBef>
                <a:spcPts val="1000"/>
              </a:spcBef>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Cyber Security is the practice of defending and protecting computer systems, mobile devices, data, networks, and servers from disruptive malicious attacks. </a:t>
            </a:r>
          </a:p>
          <a:p>
            <a:pPr marL="228600" indent="-228600">
              <a:lnSpc>
                <a:spcPct val="90000"/>
              </a:lnSpc>
              <a:spcBef>
                <a:spcPts val="1000"/>
              </a:spcBef>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a:p>
            <a:pPr marL="228600" indent="-228600">
              <a:lnSpc>
                <a:spcPct val="90000"/>
              </a:lnSpc>
              <a:spcBef>
                <a:spcPts val="1000"/>
              </a:spcBef>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It also ensures protection from misdirection or disruption from the services provided by them.</a:t>
            </a:r>
          </a:p>
        </p:txBody>
      </p:sp>
    </p:spTree>
    <p:extLst>
      <p:ext uri="{BB962C8B-B14F-4D97-AF65-F5344CB8AC3E}">
        <p14:creationId xmlns:p14="http://schemas.microsoft.com/office/powerpoint/2010/main" val="2230175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E6DC8B2-8057-41EC-996B-1107C8F571AD}"/>
              </a:ext>
            </a:extLst>
          </p:cNvPr>
          <p:cNvSpPr txBox="1"/>
          <p:nvPr/>
        </p:nvSpPr>
        <p:spPr>
          <a:xfrm>
            <a:off x="504629" y="1943903"/>
            <a:ext cx="7885393" cy="46166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Strings can be declared in many different ways</a:t>
            </a:r>
            <a:r>
              <a:rPr lang="en-US" sz="2400" dirty="0"/>
              <a:t>.</a:t>
            </a:r>
          </a:p>
        </p:txBody>
      </p:sp>
      <p:sp>
        <p:nvSpPr>
          <p:cNvPr id="7" name="TextBox 6">
            <a:extLst>
              <a:ext uri="{FF2B5EF4-FFF2-40B4-BE49-F238E27FC236}">
                <a16:creationId xmlns:a16="http://schemas.microsoft.com/office/drawing/2014/main" xmlns="" id="{050CF947-C85A-4E77-B1FE-880762C3148A}"/>
              </a:ext>
            </a:extLst>
          </p:cNvPr>
          <p:cNvSpPr txBox="1"/>
          <p:nvPr/>
        </p:nvSpPr>
        <p:spPr>
          <a:xfrm>
            <a:off x="504628" y="2658784"/>
            <a:ext cx="6104720" cy="1569660"/>
          </a:xfrm>
          <a:prstGeom prst="rect">
            <a:avLst/>
          </a:prstGeom>
          <a:noFill/>
        </p:spPr>
        <p:txBody>
          <a:bodyPr wrap="square">
            <a:spAutoFit/>
          </a:bodyPr>
          <a:lstStyle/>
          <a:p>
            <a:pPr marL="457200" indent="-457200">
              <a:buFont typeface="+mj-lt"/>
              <a:buAutoNum type="arabicPeriod"/>
            </a:pPr>
            <a:r>
              <a:rPr lang="en-US" sz="2400" dirty="0">
                <a:latin typeface="Times" panose="02020603050405020304" pitchFamily="18" charset="0"/>
                <a:cs typeface="Times" panose="02020603050405020304" pitchFamily="18" charset="0"/>
              </a:rPr>
              <a:t>You can use double quotes </a:t>
            </a:r>
            <a:r>
              <a:rPr lang="en-US" sz="2400" dirty="0"/>
              <a:t>(“ string ”), </a:t>
            </a:r>
          </a:p>
          <a:p>
            <a:pPr marL="457200" indent="-457200">
              <a:buFont typeface="+mj-lt"/>
              <a:buAutoNum type="arabicPeriod"/>
            </a:pPr>
            <a:r>
              <a:rPr lang="en-US" sz="2400" dirty="0">
                <a:latin typeface="Times" panose="02020603050405020304" pitchFamily="18" charset="0"/>
                <a:cs typeface="Times" panose="02020603050405020304" pitchFamily="18" charset="0"/>
              </a:rPr>
              <a:t>single quotes </a:t>
            </a:r>
            <a:r>
              <a:rPr lang="en-US" sz="2400" dirty="0"/>
              <a:t>(‘ string ’), </a:t>
            </a:r>
          </a:p>
          <a:p>
            <a:pPr marL="457200" indent="-457200">
              <a:buFont typeface="+mj-lt"/>
              <a:buAutoNum type="arabicPeriod"/>
            </a:pPr>
            <a:r>
              <a:rPr lang="en-US" sz="2400" dirty="0">
                <a:latin typeface="Times" panose="02020603050405020304" pitchFamily="18" charset="0"/>
                <a:cs typeface="Times" panose="02020603050405020304" pitchFamily="18" charset="0"/>
              </a:rPr>
              <a:t>triple single quotes </a:t>
            </a:r>
            <a:r>
              <a:rPr lang="en-US" sz="2400" dirty="0"/>
              <a:t>(‘‘‘ string ’’’) </a:t>
            </a:r>
          </a:p>
          <a:p>
            <a:pPr marL="457200" indent="-457200">
              <a:buFont typeface="+mj-lt"/>
              <a:buAutoNum type="arabicPeriod"/>
            </a:pPr>
            <a:r>
              <a:rPr lang="en-US" sz="2400" dirty="0">
                <a:latin typeface="Times" panose="02020603050405020304" pitchFamily="18" charset="0"/>
                <a:cs typeface="Times" panose="02020603050405020304" pitchFamily="18" charset="0"/>
              </a:rPr>
              <a:t>triple double quotes </a:t>
            </a:r>
            <a:r>
              <a:rPr lang="en-US" sz="2400" dirty="0"/>
              <a:t>(“““ string ”””).</a:t>
            </a:r>
          </a:p>
        </p:txBody>
      </p:sp>
      <p:pic>
        <p:nvPicPr>
          <p:cNvPr id="11" name="Picture 10">
            <a:extLst>
              <a:ext uri="{FF2B5EF4-FFF2-40B4-BE49-F238E27FC236}">
                <a16:creationId xmlns:a16="http://schemas.microsoft.com/office/drawing/2014/main" xmlns="" id="{114E28B1-C72D-406E-8488-66924DCC0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398" y="2837516"/>
            <a:ext cx="6104721" cy="3339019"/>
          </a:xfrm>
          <a:prstGeom prst="rect">
            <a:avLst/>
          </a:prstGeom>
        </p:spPr>
      </p:pic>
      <p:cxnSp>
        <p:nvCxnSpPr>
          <p:cNvPr id="8" name="Straight Connector 7">
            <a:extLst>
              <a:ext uri="{FF2B5EF4-FFF2-40B4-BE49-F238E27FC236}">
                <a16:creationId xmlns:a16="http://schemas.microsoft.com/office/drawing/2014/main" xmlns="" id="{4602A544-8754-4422-8A2C-1256DFB3845B}"/>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460B4E21-75B0-4AED-8B21-B7CF00E688B7}"/>
              </a:ext>
            </a:extLst>
          </p:cNvPr>
          <p:cNvSpPr txBox="1"/>
          <p:nvPr/>
        </p:nvSpPr>
        <p:spPr>
          <a:xfrm>
            <a:off x="677779" y="537311"/>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Variables &amp; Types</a:t>
            </a:r>
          </a:p>
        </p:txBody>
      </p:sp>
    </p:spTree>
    <p:extLst>
      <p:ext uri="{BB962C8B-B14F-4D97-AF65-F5344CB8AC3E}">
        <p14:creationId xmlns:p14="http://schemas.microsoft.com/office/powerpoint/2010/main" val="2285218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40300CD-7D96-45C0-8EFA-EE5C38C1D88D}"/>
              </a:ext>
            </a:extLst>
          </p:cNvPr>
          <p:cNvSpPr txBox="1"/>
          <p:nvPr/>
        </p:nvSpPr>
        <p:spPr>
          <a:xfrm>
            <a:off x="838200" y="455668"/>
            <a:ext cx="8524824"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Python Operators</a:t>
            </a:r>
          </a:p>
        </p:txBody>
      </p:sp>
      <p:graphicFrame>
        <p:nvGraphicFramePr>
          <p:cNvPr id="6" name="Table 6">
            <a:extLst>
              <a:ext uri="{FF2B5EF4-FFF2-40B4-BE49-F238E27FC236}">
                <a16:creationId xmlns:a16="http://schemas.microsoft.com/office/drawing/2014/main" xmlns="" id="{840DEC94-5FC7-4A21-814A-45405CCEA3CA}"/>
              </a:ext>
            </a:extLst>
          </p:cNvPr>
          <p:cNvGraphicFramePr>
            <a:graphicFrameLocks noGrp="1"/>
          </p:cNvGraphicFramePr>
          <p:nvPr>
            <p:extLst/>
          </p:nvPr>
        </p:nvGraphicFramePr>
        <p:xfrm>
          <a:off x="6941916" y="2286020"/>
          <a:ext cx="4812831" cy="4183450"/>
        </p:xfrm>
        <a:graphic>
          <a:graphicData uri="http://schemas.openxmlformats.org/drawingml/2006/table">
            <a:tbl>
              <a:tblPr firstRow="1" bandRow="1">
                <a:tableStyleId>{5940675A-B579-460E-94D1-54222C63F5DA}</a:tableStyleId>
              </a:tblPr>
              <a:tblGrid>
                <a:gridCol w="2410631">
                  <a:extLst>
                    <a:ext uri="{9D8B030D-6E8A-4147-A177-3AD203B41FA5}">
                      <a16:colId xmlns:a16="http://schemas.microsoft.com/office/drawing/2014/main" xmlns="" val="168054683"/>
                    </a:ext>
                  </a:extLst>
                </a:gridCol>
                <a:gridCol w="2402200">
                  <a:extLst>
                    <a:ext uri="{9D8B030D-6E8A-4147-A177-3AD203B41FA5}">
                      <a16:colId xmlns:a16="http://schemas.microsoft.com/office/drawing/2014/main" xmlns="" val="4018100542"/>
                    </a:ext>
                  </a:extLst>
                </a:gridCol>
              </a:tblGrid>
              <a:tr h="491525">
                <a:tc>
                  <a:txBody>
                    <a:bodyPr/>
                    <a:lstStyle/>
                    <a:p>
                      <a:pPr algn="ctr"/>
                      <a:r>
                        <a:rPr lang="en-US" sz="2400" dirty="0"/>
                        <a:t>Functions</a:t>
                      </a:r>
                    </a:p>
                  </a:txBody>
                  <a:tcPr>
                    <a:solidFill>
                      <a:schemeClr val="accent1">
                        <a:lumMod val="40000"/>
                        <a:lumOff val="60000"/>
                      </a:schemeClr>
                    </a:solidFill>
                  </a:tcPr>
                </a:tc>
                <a:tc>
                  <a:txBody>
                    <a:bodyPr/>
                    <a:lstStyle/>
                    <a:p>
                      <a:pPr algn="ctr"/>
                      <a:r>
                        <a:rPr lang="en-US" sz="2400" dirty="0"/>
                        <a:t>Example</a:t>
                      </a:r>
                    </a:p>
                  </a:txBody>
                  <a:tcPr>
                    <a:solidFill>
                      <a:schemeClr val="accent1">
                        <a:lumMod val="40000"/>
                        <a:lumOff val="60000"/>
                      </a:schemeClr>
                    </a:solidFill>
                  </a:tcPr>
                </a:tc>
                <a:extLst>
                  <a:ext uri="{0D108BD9-81ED-4DB2-BD59-A6C34878D82A}">
                    <a16:rowId xmlns:a16="http://schemas.microsoft.com/office/drawing/2014/main" xmlns="" val="532466113"/>
                  </a:ext>
                </a:extLst>
              </a:tr>
              <a:tr h="452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Assignment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a=5</a:t>
                      </a:r>
                    </a:p>
                  </a:txBody>
                  <a:tcPr/>
                </a:tc>
                <a:extLst>
                  <a:ext uri="{0D108BD9-81ED-4DB2-BD59-A6C34878D82A}">
                    <a16:rowId xmlns:a16="http://schemas.microsoft.com/office/drawing/2014/main" xmlns="" val="2857060161"/>
                  </a:ext>
                </a:extLst>
              </a:tr>
              <a:tr h="452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Addition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xmlns="" val="3470025146"/>
                  </a:ext>
                </a:extLst>
              </a:tr>
              <a:tr h="452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Subtraction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xmlns="" val="3813618473"/>
                  </a:ext>
                </a:extLst>
              </a:tr>
              <a:tr h="452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Multiplication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xmlns="" val="413814868"/>
                  </a:ext>
                </a:extLst>
              </a:tr>
              <a:tr h="452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Division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xmlns="" val="908816972"/>
                  </a:ext>
                </a:extLst>
              </a:tr>
              <a:tr h="452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Floor Division</a:t>
                      </a:r>
                    </a:p>
                  </a:txBody>
                  <a:tcPr/>
                </a:tc>
                <a:tc>
                  <a:txBody>
                    <a:bodyPr/>
                    <a:lstStyle/>
                    <a:p>
                      <a:pPr algn="ctr"/>
                      <a:r>
                        <a:rPr lang="en-US" sz="2400" dirty="0"/>
                        <a:t>a // b</a:t>
                      </a:r>
                    </a:p>
                  </a:txBody>
                  <a:tcPr/>
                </a:tc>
                <a:extLst>
                  <a:ext uri="{0D108BD9-81ED-4DB2-BD59-A6C34878D82A}">
                    <a16:rowId xmlns:a16="http://schemas.microsoft.com/office/drawing/2014/main" xmlns="" val="2707677590"/>
                  </a:ext>
                </a:extLst>
              </a:tr>
              <a:tr h="452403">
                <a:tc>
                  <a:txBody>
                    <a:bodyPr/>
                    <a:lstStyle/>
                    <a:p>
                      <a:pPr algn="l"/>
                      <a:r>
                        <a:rPr lang="en-US" sz="2400" dirty="0"/>
                        <a:t>Exponentiation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xmlns="" val="306221551"/>
                  </a:ext>
                </a:extLst>
              </a:tr>
              <a:tr h="491525">
                <a:tc>
                  <a:txBody>
                    <a:bodyPr/>
                    <a:lstStyle/>
                    <a:p>
                      <a:pPr algn="l"/>
                      <a:r>
                        <a:rPr lang="en-US" sz="2400" dirty="0"/>
                        <a:t>Modulo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xmlns="" val="4005661251"/>
                  </a:ext>
                </a:extLst>
              </a:tr>
            </a:tbl>
          </a:graphicData>
        </a:graphic>
      </p:graphicFrame>
      <p:sp>
        <p:nvSpPr>
          <p:cNvPr id="8" name="TextBox 7">
            <a:extLst>
              <a:ext uri="{FF2B5EF4-FFF2-40B4-BE49-F238E27FC236}">
                <a16:creationId xmlns:a16="http://schemas.microsoft.com/office/drawing/2014/main" xmlns="" id="{8A40BD0D-A2B7-4EB8-B731-DC3AD22D7C17}"/>
              </a:ext>
            </a:extLst>
          </p:cNvPr>
          <p:cNvSpPr txBox="1"/>
          <p:nvPr/>
        </p:nvSpPr>
        <p:spPr>
          <a:xfrm>
            <a:off x="589196" y="1599368"/>
            <a:ext cx="6093500" cy="523220"/>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Book Antiqua" panose="02040602050305030304" pitchFamily="18" charset="0"/>
              </a:rPr>
              <a:t>Arithmetic</a:t>
            </a:r>
            <a:endParaRPr lang="en-US" sz="2800" dirty="0"/>
          </a:p>
        </p:txBody>
      </p:sp>
      <p:cxnSp>
        <p:nvCxnSpPr>
          <p:cNvPr id="7" name="Straight Connector 6">
            <a:extLst>
              <a:ext uri="{FF2B5EF4-FFF2-40B4-BE49-F238E27FC236}">
                <a16:creationId xmlns:a16="http://schemas.microsoft.com/office/drawing/2014/main" xmlns="" id="{D215FAD5-BA35-44D1-B9EB-C01D0BCA2DE8}"/>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9" name="Table 10">
            <a:extLst>
              <a:ext uri="{FF2B5EF4-FFF2-40B4-BE49-F238E27FC236}">
                <a16:creationId xmlns:a16="http://schemas.microsoft.com/office/drawing/2014/main" xmlns="" id="{75C4D80B-564B-4BDD-9378-FFDA5A68DA77}"/>
              </a:ext>
            </a:extLst>
          </p:cNvPr>
          <p:cNvGraphicFramePr>
            <a:graphicFrameLocks noGrp="1"/>
          </p:cNvGraphicFramePr>
          <p:nvPr>
            <p:extLst/>
          </p:nvPr>
        </p:nvGraphicFramePr>
        <p:xfrm>
          <a:off x="838200" y="2286020"/>
          <a:ext cx="5927452" cy="4149875"/>
        </p:xfrm>
        <a:graphic>
          <a:graphicData uri="http://schemas.openxmlformats.org/drawingml/2006/table">
            <a:tbl>
              <a:tblPr firstRow="1" bandRow="1">
                <a:tableStyleId>{21E4AEA4-8DFA-4A89-87EB-49C32662AFE0}</a:tableStyleId>
              </a:tblPr>
              <a:tblGrid>
                <a:gridCol w="1756505">
                  <a:extLst>
                    <a:ext uri="{9D8B030D-6E8A-4147-A177-3AD203B41FA5}">
                      <a16:colId xmlns:a16="http://schemas.microsoft.com/office/drawing/2014/main" xmlns="" val="757520248"/>
                    </a:ext>
                  </a:extLst>
                </a:gridCol>
                <a:gridCol w="4170947">
                  <a:extLst>
                    <a:ext uri="{9D8B030D-6E8A-4147-A177-3AD203B41FA5}">
                      <a16:colId xmlns:a16="http://schemas.microsoft.com/office/drawing/2014/main" xmlns="" val="3496410035"/>
                    </a:ext>
                  </a:extLst>
                </a:gridCol>
              </a:tblGrid>
              <a:tr h="456186">
                <a:tc>
                  <a:txBody>
                    <a:bodyPr/>
                    <a:lstStyle/>
                    <a:p>
                      <a:pPr algn="ctr"/>
                      <a:r>
                        <a:rPr lang="en-US" sz="2400" dirty="0"/>
                        <a:t>Operator</a:t>
                      </a:r>
                    </a:p>
                  </a:txBody>
                  <a:tcPr>
                    <a:solidFill>
                      <a:srgbClr val="FF0000"/>
                    </a:solidFill>
                  </a:tcPr>
                </a:tc>
                <a:tc>
                  <a:txBody>
                    <a:bodyPr/>
                    <a:lstStyle/>
                    <a:p>
                      <a:endParaRPr lang="en-US" sz="2400" dirty="0"/>
                    </a:p>
                  </a:txBody>
                  <a:tcPr>
                    <a:solidFill>
                      <a:srgbClr val="FF0000"/>
                    </a:solidFill>
                  </a:tcPr>
                </a:tc>
                <a:extLst>
                  <a:ext uri="{0D108BD9-81ED-4DB2-BD59-A6C34878D82A}">
                    <a16:rowId xmlns:a16="http://schemas.microsoft.com/office/drawing/2014/main" xmlns="" val="983786124"/>
                  </a:ext>
                </a:extLst>
              </a:tr>
              <a:tr h="456186">
                <a:tc>
                  <a:txBody>
                    <a:bodyPr/>
                    <a:lstStyle/>
                    <a:p>
                      <a:pPr algn="ct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Assignment</a:t>
                      </a:r>
                    </a:p>
                  </a:txBody>
                  <a:tcPr/>
                </a:tc>
                <a:extLst>
                  <a:ext uri="{0D108BD9-81ED-4DB2-BD59-A6C34878D82A}">
                    <a16:rowId xmlns:a16="http://schemas.microsoft.com/office/drawing/2014/main" xmlns="" val="719371991"/>
                  </a:ext>
                </a:extLst>
              </a:tr>
              <a:tr h="456186">
                <a:tc>
                  <a:txBody>
                    <a:bodyPr/>
                    <a:lstStyle/>
                    <a:p>
                      <a:pPr algn="ctr"/>
                      <a:r>
                        <a:rPr lang="en-US" sz="24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Addition</a:t>
                      </a:r>
                    </a:p>
                  </a:txBody>
                  <a:tcPr/>
                </a:tc>
                <a:extLst>
                  <a:ext uri="{0D108BD9-81ED-4DB2-BD59-A6C34878D82A}">
                    <a16:rowId xmlns:a16="http://schemas.microsoft.com/office/drawing/2014/main" xmlns="" val="2735456452"/>
                  </a:ext>
                </a:extLst>
              </a:tr>
              <a:tr h="456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Subtraction</a:t>
                      </a:r>
                    </a:p>
                  </a:txBody>
                  <a:tcPr/>
                </a:tc>
                <a:extLst>
                  <a:ext uri="{0D108BD9-81ED-4DB2-BD59-A6C34878D82A}">
                    <a16:rowId xmlns:a16="http://schemas.microsoft.com/office/drawing/2014/main" xmlns="" val="1011879193"/>
                  </a:ext>
                </a:extLst>
              </a:tr>
              <a:tr h="456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Multiplication</a:t>
                      </a:r>
                    </a:p>
                  </a:txBody>
                  <a:tcPr/>
                </a:tc>
                <a:extLst>
                  <a:ext uri="{0D108BD9-81ED-4DB2-BD59-A6C34878D82A}">
                    <a16:rowId xmlns:a16="http://schemas.microsoft.com/office/drawing/2014/main" xmlns="" val="2784716241"/>
                  </a:ext>
                </a:extLst>
              </a:tr>
              <a:tr h="456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Division (results in float)</a:t>
                      </a:r>
                    </a:p>
                  </a:txBody>
                  <a:tcPr/>
                </a:tc>
                <a:extLst>
                  <a:ext uri="{0D108BD9-81ED-4DB2-BD59-A6C34878D82A}">
                    <a16:rowId xmlns:a16="http://schemas.microsoft.com/office/drawing/2014/main" xmlns="" val="2736909206"/>
                  </a:ext>
                </a:extLst>
              </a:tr>
              <a:tr h="492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Division (results in truncation)</a:t>
                      </a:r>
                    </a:p>
                  </a:txBody>
                  <a:tcPr/>
                </a:tc>
                <a:extLst>
                  <a:ext uri="{0D108BD9-81ED-4DB2-BD59-A6C34878D82A}">
                    <a16:rowId xmlns:a16="http://schemas.microsoft.com/office/drawing/2014/main" xmlns="" val="3445283480"/>
                  </a:ext>
                </a:extLst>
              </a:tr>
              <a:tr h="456186">
                <a:tc>
                  <a:txBody>
                    <a:bodyPr/>
                    <a:lstStyle/>
                    <a:p>
                      <a:pPr algn="ct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Exponentiation</a:t>
                      </a:r>
                    </a:p>
                  </a:txBody>
                  <a:tcPr/>
                </a:tc>
                <a:extLst>
                  <a:ext uri="{0D108BD9-81ED-4DB2-BD59-A6C34878D82A}">
                    <a16:rowId xmlns:a16="http://schemas.microsoft.com/office/drawing/2014/main" xmlns="" val="1066113607"/>
                  </a:ext>
                </a:extLst>
              </a:tr>
              <a:tr h="456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Modulus</a:t>
                      </a:r>
                    </a:p>
                  </a:txBody>
                  <a:tcPr/>
                </a:tc>
                <a:extLst>
                  <a:ext uri="{0D108BD9-81ED-4DB2-BD59-A6C34878D82A}">
                    <a16:rowId xmlns:a16="http://schemas.microsoft.com/office/drawing/2014/main" xmlns="" val="4141601520"/>
                  </a:ext>
                </a:extLst>
              </a:tr>
            </a:tbl>
          </a:graphicData>
        </a:graphic>
      </p:graphicFrame>
    </p:spTree>
    <p:extLst>
      <p:ext uri="{BB962C8B-B14F-4D97-AF65-F5344CB8AC3E}">
        <p14:creationId xmlns:p14="http://schemas.microsoft.com/office/powerpoint/2010/main" val="2016563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3E21D9C-1018-4741-A9C2-C84AC566D1D4}"/>
              </a:ext>
            </a:extLst>
          </p:cNvPr>
          <p:cNvSpPr txBox="1"/>
          <p:nvPr/>
        </p:nvSpPr>
        <p:spPr>
          <a:xfrm>
            <a:off x="838200" y="1777602"/>
            <a:ext cx="6093500" cy="800219"/>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Book Antiqua" panose="02040602050305030304" pitchFamily="18" charset="0"/>
              </a:rPr>
              <a:t>Assignment:</a:t>
            </a:r>
          </a:p>
          <a:p>
            <a:endParaRPr lang="en-US" dirty="0"/>
          </a:p>
        </p:txBody>
      </p:sp>
      <p:graphicFrame>
        <p:nvGraphicFramePr>
          <p:cNvPr id="4" name="Table 6">
            <a:extLst>
              <a:ext uri="{FF2B5EF4-FFF2-40B4-BE49-F238E27FC236}">
                <a16:creationId xmlns:a16="http://schemas.microsoft.com/office/drawing/2014/main" xmlns="" id="{6F852A87-EA11-48B1-ADA0-8EF05B4B7CEC}"/>
              </a:ext>
            </a:extLst>
          </p:cNvPr>
          <p:cNvGraphicFramePr>
            <a:graphicFrameLocks noGrp="1"/>
          </p:cNvGraphicFramePr>
          <p:nvPr>
            <p:extLst/>
          </p:nvPr>
        </p:nvGraphicFramePr>
        <p:xfrm>
          <a:off x="2057499" y="2577821"/>
          <a:ext cx="8077002" cy="4023360"/>
        </p:xfrm>
        <a:graphic>
          <a:graphicData uri="http://schemas.openxmlformats.org/drawingml/2006/table">
            <a:tbl>
              <a:tblPr firstRow="1" bandRow="1">
                <a:tableStyleId>{5940675A-B579-460E-94D1-54222C63F5DA}</a:tableStyleId>
              </a:tblPr>
              <a:tblGrid>
                <a:gridCol w="2384654">
                  <a:extLst>
                    <a:ext uri="{9D8B030D-6E8A-4147-A177-3AD203B41FA5}">
                      <a16:colId xmlns:a16="http://schemas.microsoft.com/office/drawing/2014/main" xmlns="" val="168054683"/>
                    </a:ext>
                  </a:extLst>
                </a:gridCol>
                <a:gridCol w="5692348">
                  <a:extLst>
                    <a:ext uri="{9D8B030D-6E8A-4147-A177-3AD203B41FA5}">
                      <a16:colId xmlns:a16="http://schemas.microsoft.com/office/drawing/2014/main" xmlns="" val="4018100542"/>
                    </a:ext>
                  </a:extLst>
                </a:gridCol>
              </a:tblGrid>
              <a:tr h="300944">
                <a:tc>
                  <a:txBody>
                    <a:bodyPr/>
                    <a:lstStyle/>
                    <a:p>
                      <a:pPr algn="ctr"/>
                      <a:r>
                        <a:rPr lang="en-US" sz="2800" dirty="0"/>
                        <a:t>Functions</a:t>
                      </a:r>
                    </a:p>
                  </a:txBody>
                  <a:tcPr>
                    <a:solidFill>
                      <a:schemeClr val="accent1">
                        <a:lumMod val="40000"/>
                        <a:lumOff val="60000"/>
                      </a:schemeClr>
                    </a:solidFill>
                  </a:tcPr>
                </a:tc>
                <a:tc>
                  <a:txBody>
                    <a:bodyPr/>
                    <a:lstStyle/>
                    <a:p>
                      <a:pPr algn="ctr"/>
                      <a:endParaRPr lang="en-US" sz="2800" dirty="0"/>
                    </a:p>
                  </a:txBody>
                  <a:tcPr>
                    <a:solidFill>
                      <a:schemeClr val="accent1">
                        <a:lumMod val="40000"/>
                        <a:lumOff val="60000"/>
                      </a:schemeClr>
                    </a:solidFill>
                  </a:tcPr>
                </a:tc>
                <a:extLst>
                  <a:ext uri="{0D108BD9-81ED-4DB2-BD59-A6C34878D82A}">
                    <a16:rowId xmlns:a16="http://schemas.microsoft.com/office/drawing/2014/main" xmlns="" val="532466113"/>
                  </a:ext>
                </a:extLst>
              </a:tr>
              <a:tr h="370840">
                <a:tc>
                  <a:txBody>
                    <a:bodyPr/>
                    <a:lstStyle/>
                    <a:p>
                      <a:r>
                        <a:rPr lang="en-US" sz="2800" dirty="0"/>
                        <a:t>a = 0 </a:t>
                      </a:r>
                    </a:p>
                    <a:p>
                      <a:r>
                        <a:rPr lang="en-US" sz="2800" dirty="0"/>
                        <a:t>a +=1 </a:t>
                      </a:r>
                    </a:p>
                    <a:p>
                      <a:r>
                        <a:rPr lang="en-US" sz="2800" dirty="0"/>
                        <a:t>a -= 1 </a:t>
                      </a:r>
                    </a:p>
                    <a:p>
                      <a:r>
                        <a:rPr lang="en-US" sz="2800" dirty="0"/>
                        <a:t>a *= 2 </a:t>
                      </a:r>
                    </a:p>
                    <a:p>
                      <a:r>
                        <a:rPr lang="en-US" sz="2800" dirty="0"/>
                        <a:t>a /= 5 </a:t>
                      </a:r>
                    </a:p>
                    <a:p>
                      <a:r>
                        <a:rPr lang="en-US" sz="2800" dirty="0"/>
                        <a:t>a **= 3 </a:t>
                      </a:r>
                    </a:p>
                    <a:p>
                      <a:r>
                        <a:rPr lang="en-US" sz="2800" dirty="0"/>
                        <a:t>a //= 2 </a:t>
                      </a:r>
                    </a:p>
                    <a:p>
                      <a:r>
                        <a:rPr lang="en-US" sz="2800" dirty="0"/>
                        <a:t>a %= 5</a:t>
                      </a:r>
                    </a:p>
                  </a:txBody>
                  <a:tcPr/>
                </a:tc>
                <a:tc>
                  <a:txBody>
                    <a:bodyPr/>
                    <a:lstStyle/>
                    <a:p>
                      <a:r>
                        <a:rPr lang="en-US" sz="2800" dirty="0"/>
                        <a:t>evaluates to a=0</a:t>
                      </a:r>
                    </a:p>
                    <a:p>
                      <a:r>
                        <a:rPr lang="en-US" sz="2800" dirty="0"/>
                        <a:t>evaluates to a = a + 1</a:t>
                      </a:r>
                    </a:p>
                    <a:p>
                      <a:r>
                        <a:rPr lang="en-US" sz="2800" dirty="0"/>
                        <a:t>evaluates to a = a + 1</a:t>
                      </a:r>
                    </a:p>
                    <a:p>
                      <a:r>
                        <a:rPr lang="en-US" sz="2800" dirty="0"/>
                        <a:t>evaluates to a = a * 2</a:t>
                      </a:r>
                    </a:p>
                    <a:p>
                      <a:r>
                        <a:rPr lang="en-US" sz="2800" dirty="0"/>
                        <a:t>evaluates to a = a / 5</a:t>
                      </a:r>
                    </a:p>
                    <a:p>
                      <a:r>
                        <a:rPr lang="en-US" sz="2800" dirty="0"/>
                        <a:t>evaluates to a = a ** 3</a:t>
                      </a:r>
                    </a:p>
                    <a:p>
                      <a:r>
                        <a:rPr lang="en-US" sz="2800" dirty="0"/>
                        <a:t>evaluates to a= a // 2 (floor division 2)</a:t>
                      </a:r>
                    </a:p>
                    <a:p>
                      <a:r>
                        <a:rPr lang="en-US" sz="2800" dirty="0"/>
                        <a:t>evaluates to a= a % 5</a:t>
                      </a:r>
                    </a:p>
                  </a:txBody>
                  <a:tcPr/>
                </a:tc>
                <a:extLst>
                  <a:ext uri="{0D108BD9-81ED-4DB2-BD59-A6C34878D82A}">
                    <a16:rowId xmlns:a16="http://schemas.microsoft.com/office/drawing/2014/main" xmlns="" val="3470025146"/>
                  </a:ext>
                </a:extLst>
              </a:tr>
            </a:tbl>
          </a:graphicData>
        </a:graphic>
      </p:graphicFrame>
      <p:sp>
        <p:nvSpPr>
          <p:cNvPr id="5" name="TextBox 4">
            <a:extLst>
              <a:ext uri="{FF2B5EF4-FFF2-40B4-BE49-F238E27FC236}">
                <a16:creationId xmlns:a16="http://schemas.microsoft.com/office/drawing/2014/main" xmlns="" id="{A63D30D2-4B20-4D0A-8A23-351C4BF65E72}"/>
              </a:ext>
            </a:extLst>
          </p:cNvPr>
          <p:cNvSpPr txBox="1"/>
          <p:nvPr/>
        </p:nvSpPr>
        <p:spPr>
          <a:xfrm>
            <a:off x="838200" y="446088"/>
            <a:ext cx="8524824"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Python Operators</a:t>
            </a:r>
          </a:p>
        </p:txBody>
      </p:sp>
      <p:cxnSp>
        <p:nvCxnSpPr>
          <p:cNvPr id="6" name="Straight Connector 5">
            <a:extLst>
              <a:ext uri="{FF2B5EF4-FFF2-40B4-BE49-F238E27FC236}">
                <a16:creationId xmlns:a16="http://schemas.microsoft.com/office/drawing/2014/main" xmlns="" id="{C519B3DA-3237-415D-A3E5-63B351FE868F}"/>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147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xmlns="" id="{828C8403-2E33-4BAA-873F-03992DFF6AA5}"/>
              </a:ext>
            </a:extLst>
          </p:cNvPr>
          <p:cNvSpPr>
            <a:spLocks noGrp="1" noChangeArrowheads="1"/>
          </p:cNvSpPr>
          <p:nvPr>
            <p:ph type="title"/>
          </p:nvPr>
        </p:nvSpPr>
        <p:spPr>
          <a:xfrm>
            <a:off x="838200" y="152232"/>
            <a:ext cx="10515600" cy="1325563"/>
          </a:xfrm>
        </p:spPr>
        <p:txBody>
          <a:bodyPr>
            <a:normAutofit/>
          </a:bodyPr>
          <a:lstStyle/>
          <a:p>
            <a:r>
              <a:rPr lang="en-US" altLang="en-US" sz="4800" dirty="0">
                <a:latin typeface="Book Antiqua" panose="02040602050305030304" pitchFamily="18" charset="0"/>
              </a:rPr>
              <a:t>Input</a:t>
            </a:r>
          </a:p>
        </p:txBody>
      </p:sp>
      <p:sp>
        <p:nvSpPr>
          <p:cNvPr id="80899" name="Rectangle 3">
            <a:extLst>
              <a:ext uri="{FF2B5EF4-FFF2-40B4-BE49-F238E27FC236}">
                <a16:creationId xmlns:a16="http://schemas.microsoft.com/office/drawing/2014/main" xmlns="" id="{4453E52B-1AD2-4398-BFE8-453B38381FDF}"/>
              </a:ext>
            </a:extLst>
          </p:cNvPr>
          <p:cNvSpPr>
            <a:spLocks noGrp="1" noChangeArrowheads="1"/>
          </p:cNvSpPr>
          <p:nvPr>
            <p:ph type="body" idx="1"/>
          </p:nvPr>
        </p:nvSpPr>
        <p:spPr>
          <a:xfrm>
            <a:off x="613612" y="1588013"/>
            <a:ext cx="10515600" cy="1754326"/>
          </a:xfrm>
        </p:spPr>
        <p:txBody>
          <a:bodyPr>
            <a:normAutofit/>
          </a:bodyPr>
          <a:lstStyle/>
          <a:p>
            <a:r>
              <a:rPr lang="en-US" altLang="en-US" sz="2400" dirty="0"/>
              <a:t>The </a:t>
            </a:r>
            <a:r>
              <a:rPr lang="en-US" altLang="en-US" sz="2400" b="1" dirty="0" err="1">
                <a:solidFill>
                  <a:schemeClr val="accent2"/>
                </a:solidFill>
              </a:rPr>
              <a:t>raw_input</a:t>
            </a:r>
            <a:r>
              <a:rPr lang="en-US" altLang="en-US" sz="2400" dirty="0"/>
              <a:t>(string) method returns a line of user input as a string</a:t>
            </a:r>
          </a:p>
          <a:p>
            <a:r>
              <a:rPr lang="en-US" altLang="en-US" sz="2400" dirty="0"/>
              <a:t>The parameter is used as a prompt</a:t>
            </a:r>
          </a:p>
          <a:p>
            <a:r>
              <a:rPr lang="en-US" altLang="en-US" sz="2400" dirty="0"/>
              <a:t>The string can be converted by using the conversion methods </a:t>
            </a:r>
            <a:r>
              <a:rPr lang="en-US" altLang="en-US" sz="2400" b="1" dirty="0">
                <a:solidFill>
                  <a:schemeClr val="accent2"/>
                </a:solidFill>
              </a:rPr>
              <a:t>int</a:t>
            </a:r>
            <a:r>
              <a:rPr lang="en-US" altLang="en-US" sz="2400" dirty="0"/>
              <a:t>(string), </a:t>
            </a:r>
            <a:r>
              <a:rPr lang="en-US" altLang="en-US" sz="2400" b="1" dirty="0">
                <a:solidFill>
                  <a:schemeClr val="accent2"/>
                </a:solidFill>
              </a:rPr>
              <a:t>float</a:t>
            </a:r>
            <a:r>
              <a:rPr lang="en-US" altLang="en-US" sz="2400" dirty="0"/>
              <a:t>(string), etc.</a:t>
            </a:r>
          </a:p>
        </p:txBody>
      </p:sp>
      <p:cxnSp>
        <p:nvCxnSpPr>
          <p:cNvPr id="5" name="Straight Connector 4">
            <a:extLst>
              <a:ext uri="{FF2B5EF4-FFF2-40B4-BE49-F238E27FC236}">
                <a16:creationId xmlns:a16="http://schemas.microsoft.com/office/drawing/2014/main" xmlns="" id="{783D36B5-9967-4CF3-8177-2826D528B525}"/>
              </a:ext>
            </a:extLst>
          </p:cNvPr>
          <p:cNvCxnSpPr/>
          <p:nvPr/>
        </p:nvCxnSpPr>
        <p:spPr>
          <a:xfrm>
            <a:off x="613612" y="136757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4">
            <a:extLst>
              <a:ext uri="{FF2B5EF4-FFF2-40B4-BE49-F238E27FC236}">
                <a16:creationId xmlns:a16="http://schemas.microsoft.com/office/drawing/2014/main" xmlns="" id="{8BA9373A-2857-4E3D-A3F9-D0072825AB69}"/>
              </a:ext>
            </a:extLst>
          </p:cNvPr>
          <p:cNvSpPr>
            <a:spLocks noChangeArrowheads="1"/>
          </p:cNvSpPr>
          <p:nvPr/>
        </p:nvSpPr>
        <p:spPr bwMode="auto">
          <a:xfrm>
            <a:off x="472076" y="3577216"/>
            <a:ext cx="6711837" cy="2246769"/>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spAutoFit/>
          </a:bodyPr>
          <a:lstStyle/>
          <a:p>
            <a:r>
              <a:rPr lang="en-US" altLang="en-US" sz="2000" dirty="0"/>
              <a:t>print "What's your name?"</a:t>
            </a:r>
          </a:p>
          <a:p>
            <a:r>
              <a:rPr lang="en-US" altLang="en-US" sz="2000" dirty="0"/>
              <a:t>name = </a:t>
            </a:r>
            <a:r>
              <a:rPr lang="en-US" altLang="en-US" sz="2000" dirty="0" err="1"/>
              <a:t>raw_input</a:t>
            </a:r>
            <a:r>
              <a:rPr lang="en-US" altLang="en-US" sz="2000" dirty="0"/>
              <a:t>("&gt; ")</a:t>
            </a:r>
          </a:p>
          <a:p>
            <a:endParaRPr lang="en-US" altLang="en-US" sz="2000" dirty="0"/>
          </a:p>
          <a:p>
            <a:r>
              <a:rPr lang="en-US" altLang="en-US" sz="2000" dirty="0"/>
              <a:t>print "What year were you born?"</a:t>
            </a:r>
          </a:p>
          <a:p>
            <a:r>
              <a:rPr lang="en-US" altLang="en-US" sz="2000" dirty="0"/>
              <a:t>birthyear = int(</a:t>
            </a:r>
            <a:r>
              <a:rPr lang="en-US" altLang="en-US" sz="2000" dirty="0" err="1"/>
              <a:t>raw_input</a:t>
            </a:r>
            <a:r>
              <a:rPr lang="en-US" altLang="en-US" sz="2000" dirty="0"/>
              <a:t>("&gt; "))</a:t>
            </a:r>
          </a:p>
          <a:p>
            <a:endParaRPr lang="en-US" altLang="en-US" sz="2000" dirty="0"/>
          </a:p>
          <a:p>
            <a:r>
              <a:rPr lang="en-US" altLang="en-US" sz="2000" dirty="0"/>
              <a:t>print "Hi %s! You are %d years old!" % (name, 2022 - birthyear)</a:t>
            </a:r>
          </a:p>
        </p:txBody>
      </p:sp>
      <p:sp>
        <p:nvSpPr>
          <p:cNvPr id="7" name="Rectangle 6">
            <a:extLst>
              <a:ext uri="{FF2B5EF4-FFF2-40B4-BE49-F238E27FC236}">
                <a16:creationId xmlns:a16="http://schemas.microsoft.com/office/drawing/2014/main" xmlns="" id="{9163A627-B3B8-417E-B1DC-9A3FBD8D68A3}"/>
              </a:ext>
            </a:extLst>
          </p:cNvPr>
          <p:cNvSpPr>
            <a:spLocks noChangeArrowheads="1"/>
          </p:cNvSpPr>
          <p:nvPr/>
        </p:nvSpPr>
        <p:spPr bwMode="auto">
          <a:xfrm>
            <a:off x="8293734" y="3577216"/>
            <a:ext cx="3602653" cy="2246769"/>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spAutoFit/>
          </a:bodyPr>
          <a:lstStyle/>
          <a:p>
            <a:r>
              <a:rPr lang="en-US" altLang="en-US" sz="2000" dirty="0"/>
              <a:t>~: python input.py</a:t>
            </a:r>
          </a:p>
          <a:p>
            <a:r>
              <a:rPr lang="en-US" altLang="en-US" sz="2000" dirty="0"/>
              <a:t>What's your name?</a:t>
            </a:r>
          </a:p>
          <a:p>
            <a:r>
              <a:rPr lang="en-US" altLang="en-US" sz="2000" dirty="0"/>
              <a:t>&gt;Michael</a:t>
            </a:r>
          </a:p>
          <a:p>
            <a:r>
              <a:rPr lang="en-US" altLang="en-US" sz="2000" dirty="0"/>
              <a:t>What year were you born?</a:t>
            </a:r>
          </a:p>
          <a:p>
            <a:r>
              <a:rPr lang="en-US" altLang="en-US" sz="2000" dirty="0"/>
              <a:t>&gt;1990</a:t>
            </a:r>
          </a:p>
          <a:p>
            <a:r>
              <a:rPr lang="en-US" altLang="en-US" sz="2000" dirty="0"/>
              <a:t>Hi Michael! You are 32 years old!</a:t>
            </a:r>
          </a:p>
          <a:p>
            <a:endParaRPr lang="en-US" altLang="en-US" sz="2000" dirty="0"/>
          </a:p>
        </p:txBody>
      </p:sp>
      <p:sp>
        <p:nvSpPr>
          <p:cNvPr id="2" name="Arrow: Right 1">
            <a:extLst>
              <a:ext uri="{FF2B5EF4-FFF2-40B4-BE49-F238E27FC236}">
                <a16:creationId xmlns:a16="http://schemas.microsoft.com/office/drawing/2014/main" xmlns="" id="{C09D5AAF-A430-4E3D-AE69-FE4B2E99824F}"/>
              </a:ext>
            </a:extLst>
          </p:cNvPr>
          <p:cNvSpPr/>
          <p:nvPr/>
        </p:nvSpPr>
        <p:spPr>
          <a:xfrm>
            <a:off x="7183913" y="4508226"/>
            <a:ext cx="1109821" cy="38474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321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10">
            <a:extLst>
              <a:ext uri="{FF2B5EF4-FFF2-40B4-BE49-F238E27FC236}">
                <a16:creationId xmlns:a16="http://schemas.microsoft.com/office/drawing/2014/main" xmlns="" id="{0F153A00-9146-4886-9486-DA75A3BF4A61}"/>
              </a:ext>
            </a:extLst>
          </p:cNvPr>
          <p:cNvGraphicFramePr>
            <a:graphicFrameLocks noGrp="1"/>
          </p:cNvGraphicFramePr>
          <p:nvPr>
            <p:extLst/>
          </p:nvPr>
        </p:nvGraphicFramePr>
        <p:xfrm>
          <a:off x="5490693" y="1920875"/>
          <a:ext cx="6146173" cy="4572000"/>
        </p:xfrm>
        <a:graphic>
          <a:graphicData uri="http://schemas.openxmlformats.org/drawingml/2006/table">
            <a:tbl>
              <a:tblPr firstRow="1" bandRow="1">
                <a:tableStyleId>{21E4AEA4-8DFA-4A89-87EB-49C32662AFE0}</a:tableStyleId>
              </a:tblPr>
              <a:tblGrid>
                <a:gridCol w="1908773">
                  <a:extLst>
                    <a:ext uri="{9D8B030D-6E8A-4147-A177-3AD203B41FA5}">
                      <a16:colId xmlns:a16="http://schemas.microsoft.com/office/drawing/2014/main" xmlns="" val="757520248"/>
                    </a:ext>
                  </a:extLst>
                </a:gridCol>
                <a:gridCol w="4237400">
                  <a:extLst>
                    <a:ext uri="{9D8B030D-6E8A-4147-A177-3AD203B41FA5}">
                      <a16:colId xmlns:a16="http://schemas.microsoft.com/office/drawing/2014/main" xmlns="" val="3496410035"/>
                    </a:ext>
                  </a:extLst>
                </a:gridCol>
              </a:tblGrid>
              <a:tr h="447927">
                <a:tc>
                  <a:txBody>
                    <a:bodyPr/>
                    <a:lstStyle/>
                    <a:p>
                      <a:pPr algn="ctr"/>
                      <a:r>
                        <a:rPr lang="en-US" sz="2400" dirty="0"/>
                        <a:t>Operator</a:t>
                      </a:r>
                    </a:p>
                  </a:txBody>
                  <a:tcPr>
                    <a:solidFill>
                      <a:srgbClr val="FF0000"/>
                    </a:solidFill>
                  </a:tcPr>
                </a:tc>
                <a:tc>
                  <a:txBody>
                    <a:bodyPr/>
                    <a:lstStyle/>
                    <a:p>
                      <a:endParaRPr lang="en-US" sz="2400" dirty="0"/>
                    </a:p>
                  </a:txBody>
                  <a:tcPr>
                    <a:solidFill>
                      <a:srgbClr val="FF0000"/>
                    </a:solidFill>
                  </a:tcPr>
                </a:tc>
                <a:extLst>
                  <a:ext uri="{0D108BD9-81ED-4DB2-BD59-A6C34878D82A}">
                    <a16:rowId xmlns:a16="http://schemas.microsoft.com/office/drawing/2014/main" xmlns="" val="983786124"/>
                  </a:ext>
                </a:extLst>
              </a:tr>
              <a:tr h="447927">
                <a:tc>
                  <a:txBody>
                    <a:bodyPr/>
                    <a:lstStyle/>
                    <a:p>
                      <a:pPr algn="ctr"/>
                      <a:r>
                        <a:rPr lang="en-US" sz="2400" dirty="0"/>
                        <a:t>&lt;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Less than</a:t>
                      </a:r>
                    </a:p>
                  </a:txBody>
                  <a:tcPr/>
                </a:tc>
                <a:extLst>
                  <a:ext uri="{0D108BD9-81ED-4DB2-BD59-A6C34878D82A}">
                    <a16:rowId xmlns:a16="http://schemas.microsoft.com/office/drawing/2014/main" xmlns="" val="719371991"/>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&lt;=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Less than or equal</a:t>
                      </a:r>
                    </a:p>
                  </a:txBody>
                  <a:tcPr/>
                </a:tc>
                <a:extLst>
                  <a:ext uri="{0D108BD9-81ED-4DB2-BD59-A6C34878D82A}">
                    <a16:rowId xmlns:a16="http://schemas.microsoft.com/office/drawing/2014/main" xmlns="" val="2735456452"/>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Equal</a:t>
                      </a:r>
                    </a:p>
                  </a:txBody>
                  <a:tcPr/>
                </a:tc>
                <a:extLst>
                  <a:ext uri="{0D108BD9-81ED-4DB2-BD59-A6C34878D82A}">
                    <a16:rowId xmlns:a16="http://schemas.microsoft.com/office/drawing/2014/main" xmlns="" val="1011879193"/>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Greater than</a:t>
                      </a:r>
                    </a:p>
                  </a:txBody>
                  <a:tcPr/>
                </a:tc>
                <a:extLst>
                  <a:ext uri="{0D108BD9-81ED-4DB2-BD59-A6C34878D82A}">
                    <a16:rowId xmlns:a16="http://schemas.microsoft.com/office/drawing/2014/main" xmlns="" val="2784716241"/>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Greater than or equal</a:t>
                      </a:r>
                    </a:p>
                  </a:txBody>
                  <a:tcPr/>
                </a:tc>
                <a:extLst>
                  <a:ext uri="{0D108BD9-81ED-4DB2-BD59-A6C34878D82A}">
                    <a16:rowId xmlns:a16="http://schemas.microsoft.com/office/drawing/2014/main" xmlns="" val="2736909206"/>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Not equal</a:t>
                      </a:r>
                    </a:p>
                  </a:txBody>
                  <a:tcPr/>
                </a:tc>
                <a:extLst>
                  <a:ext uri="{0D108BD9-81ED-4DB2-BD59-A6C34878D82A}">
                    <a16:rowId xmlns:a16="http://schemas.microsoft.com/office/drawing/2014/main" xmlns="" val="3445283480"/>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Logical AND</a:t>
                      </a:r>
                    </a:p>
                  </a:txBody>
                  <a:tcPr/>
                </a:tc>
                <a:extLst>
                  <a:ext uri="{0D108BD9-81ED-4DB2-BD59-A6C34878D82A}">
                    <a16:rowId xmlns:a16="http://schemas.microsoft.com/office/drawing/2014/main" xmlns="" val="125349146"/>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Logical OR</a:t>
                      </a:r>
                    </a:p>
                  </a:txBody>
                  <a:tcPr/>
                </a:tc>
                <a:extLst>
                  <a:ext uri="{0D108BD9-81ED-4DB2-BD59-A6C34878D82A}">
                    <a16:rowId xmlns:a16="http://schemas.microsoft.com/office/drawing/2014/main" xmlns="" val="312922846"/>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Not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Logical NOT</a:t>
                      </a:r>
                    </a:p>
                  </a:txBody>
                  <a:tcPr/>
                </a:tc>
                <a:extLst>
                  <a:ext uri="{0D108BD9-81ED-4DB2-BD59-A6C34878D82A}">
                    <a16:rowId xmlns:a16="http://schemas.microsoft.com/office/drawing/2014/main" xmlns="" val="2390869128"/>
                  </a:ext>
                </a:extLst>
              </a:tr>
            </a:tbl>
          </a:graphicData>
        </a:graphic>
      </p:graphicFrame>
      <p:sp>
        <p:nvSpPr>
          <p:cNvPr id="8" name="TextBox 7">
            <a:extLst>
              <a:ext uri="{FF2B5EF4-FFF2-40B4-BE49-F238E27FC236}">
                <a16:creationId xmlns:a16="http://schemas.microsoft.com/office/drawing/2014/main" xmlns="" id="{BDFADBF9-8E47-4D77-B644-F39705332EB9}"/>
              </a:ext>
            </a:extLst>
          </p:cNvPr>
          <p:cNvSpPr txBox="1"/>
          <p:nvPr/>
        </p:nvSpPr>
        <p:spPr>
          <a:xfrm>
            <a:off x="209229" y="2219394"/>
            <a:ext cx="5153127" cy="1200329"/>
          </a:xfrm>
          <a:prstGeom prst="rect">
            <a:avLst/>
          </a:prstGeom>
          <a:noFill/>
        </p:spPr>
        <p:txBody>
          <a:bodyPr wrap="square">
            <a:sp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following table summarizes the comparison and logical operators that return True or False.</a:t>
            </a:r>
          </a:p>
        </p:txBody>
      </p:sp>
      <p:sp>
        <p:nvSpPr>
          <p:cNvPr id="5" name="Title 1">
            <a:extLst>
              <a:ext uri="{FF2B5EF4-FFF2-40B4-BE49-F238E27FC236}">
                <a16:creationId xmlns:a16="http://schemas.microsoft.com/office/drawing/2014/main" xmlns="" id="{E3317510-B824-4DE1-9273-CCA099C49C7D}"/>
              </a:ext>
            </a:extLst>
          </p:cNvPr>
          <p:cNvSpPr>
            <a:spLocks noGrp="1"/>
          </p:cNvSpPr>
          <p:nvPr>
            <p:ph type="title"/>
          </p:nvPr>
        </p:nvSpPr>
        <p:spPr>
          <a:xfrm>
            <a:off x="1121266" y="241592"/>
            <a:ext cx="10515600" cy="1325563"/>
          </a:xfrm>
        </p:spPr>
        <p:txBody>
          <a:bodyPr>
            <a:normAutofit/>
          </a:bodyPr>
          <a:lstStyle/>
          <a:p>
            <a:r>
              <a:rPr lang="en-US" sz="4800" dirty="0">
                <a:latin typeface="Book Antiqua" panose="02040602050305030304" pitchFamily="18" charset="0"/>
              </a:rPr>
              <a:t>Logical operators:</a:t>
            </a:r>
          </a:p>
        </p:txBody>
      </p:sp>
      <p:cxnSp>
        <p:nvCxnSpPr>
          <p:cNvPr id="7" name="Straight Connector 6">
            <a:extLst>
              <a:ext uri="{FF2B5EF4-FFF2-40B4-BE49-F238E27FC236}">
                <a16:creationId xmlns:a16="http://schemas.microsoft.com/office/drawing/2014/main" xmlns="" id="{461D9763-08CE-47FB-A830-68C206D5FA77}"/>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206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B0A031B5-741F-4D45-93DD-B1CB2759966B}"/>
              </a:ext>
            </a:extLst>
          </p:cNvPr>
          <p:cNvGraphicFramePr>
            <a:graphicFrameLocks noGrp="1"/>
          </p:cNvGraphicFramePr>
          <p:nvPr>
            <p:extLst/>
          </p:nvPr>
        </p:nvGraphicFramePr>
        <p:xfrm>
          <a:off x="7644384" y="4890064"/>
          <a:ext cx="4217141" cy="1828800"/>
        </p:xfrm>
        <a:graphic>
          <a:graphicData uri="http://schemas.openxmlformats.org/drawingml/2006/table">
            <a:tbl>
              <a:tblPr firstRow="1" bandRow="1">
                <a:tableStyleId>{5940675A-B579-460E-94D1-54222C63F5DA}</a:tableStyleId>
              </a:tblPr>
              <a:tblGrid>
                <a:gridCol w="1865376">
                  <a:extLst>
                    <a:ext uri="{9D8B030D-6E8A-4147-A177-3AD203B41FA5}">
                      <a16:colId xmlns:a16="http://schemas.microsoft.com/office/drawing/2014/main" xmlns="" val="168054683"/>
                    </a:ext>
                  </a:extLst>
                </a:gridCol>
                <a:gridCol w="2351765">
                  <a:extLst>
                    <a:ext uri="{9D8B030D-6E8A-4147-A177-3AD203B41FA5}">
                      <a16:colId xmlns:a16="http://schemas.microsoft.com/office/drawing/2014/main" xmlns="" val="4018100542"/>
                    </a:ext>
                  </a:extLst>
                </a:gridCol>
              </a:tblGrid>
              <a:tr h="414979">
                <a:tc>
                  <a:txBody>
                    <a:bodyPr/>
                    <a:lstStyle/>
                    <a:p>
                      <a:pPr algn="ctr"/>
                      <a:r>
                        <a:rPr lang="en-US" sz="2400" dirty="0"/>
                        <a:t>Functions</a:t>
                      </a:r>
                    </a:p>
                  </a:txBody>
                  <a:tcPr>
                    <a:solidFill>
                      <a:schemeClr val="accent1">
                        <a:lumMod val="40000"/>
                        <a:lumOff val="60000"/>
                      </a:schemeClr>
                    </a:solidFill>
                  </a:tcPr>
                </a:tc>
                <a:tc>
                  <a:txBody>
                    <a:bodyPr/>
                    <a:lstStyle/>
                    <a:p>
                      <a:pPr algn="ctr"/>
                      <a:r>
                        <a:rPr lang="en-US" sz="2400" dirty="0"/>
                        <a:t>Example</a:t>
                      </a:r>
                    </a:p>
                  </a:txBody>
                  <a:tcPr>
                    <a:solidFill>
                      <a:schemeClr val="accent1">
                        <a:lumMod val="40000"/>
                        <a:lumOff val="60000"/>
                      </a:schemeClr>
                    </a:solidFill>
                  </a:tcPr>
                </a:tc>
                <a:extLst>
                  <a:ext uri="{0D108BD9-81ED-4DB2-BD59-A6C34878D82A}">
                    <a16:rowId xmlns:a16="http://schemas.microsoft.com/office/drawing/2014/main" xmlns="" val="532466113"/>
                  </a:ext>
                </a:extLst>
              </a:tr>
              <a:tr h="414979">
                <a:tc>
                  <a:txBody>
                    <a:bodyPr/>
                    <a:lstStyle/>
                    <a:p>
                      <a:r>
                        <a:rPr lang="en-US" sz="2400" dirty="0"/>
                        <a:t>and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&amp; b</a:t>
                      </a:r>
                    </a:p>
                  </a:txBody>
                  <a:tcPr/>
                </a:tc>
                <a:extLst>
                  <a:ext uri="{0D108BD9-81ED-4DB2-BD59-A6C34878D82A}">
                    <a16:rowId xmlns:a16="http://schemas.microsoft.com/office/drawing/2014/main" xmlns="" val="3470025146"/>
                  </a:ext>
                </a:extLst>
              </a:tr>
              <a:tr h="414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xmlns="" val="3813618473"/>
                  </a:ext>
                </a:extLst>
              </a:tr>
              <a:tr h="414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t>xor</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xmlns="" val="413814868"/>
                  </a:ext>
                </a:extLst>
              </a:tr>
            </a:tbl>
          </a:graphicData>
        </a:graphic>
      </p:graphicFrame>
      <p:sp>
        <p:nvSpPr>
          <p:cNvPr id="8" name="TextBox 7">
            <a:extLst>
              <a:ext uri="{FF2B5EF4-FFF2-40B4-BE49-F238E27FC236}">
                <a16:creationId xmlns:a16="http://schemas.microsoft.com/office/drawing/2014/main" xmlns="" id="{1281738C-7437-4CCD-9861-F602198B5F08}"/>
              </a:ext>
            </a:extLst>
          </p:cNvPr>
          <p:cNvSpPr txBox="1"/>
          <p:nvPr/>
        </p:nvSpPr>
        <p:spPr>
          <a:xfrm>
            <a:off x="330474" y="1554405"/>
            <a:ext cx="11531051" cy="3293209"/>
          </a:xfrm>
          <a:prstGeom prst="rect">
            <a:avLst/>
          </a:prstGeom>
          <a:noFill/>
        </p:spPr>
        <p:txBody>
          <a:bodyPr wrap="square">
            <a:sp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And: True:  If both the operands are true, then the condition becomes true.  For example, (a and b) is true.</a:t>
            </a:r>
          </a:p>
          <a:p>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 True: If any of the two operands are non-zero, then the condition becomes true. For example, (a or b) is true.</a:t>
            </a:r>
          </a:p>
          <a:p>
            <a:endParaRPr lang="en-US"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 True: This is used to reverse the logical state of its operand.</a:t>
            </a:r>
          </a:p>
          <a:p>
            <a:r>
              <a:rPr lang="en-US" sz="2400" dirty="0">
                <a:latin typeface="Times New Roman" panose="02020603050405020304" pitchFamily="18" charset="0"/>
                <a:cs typeface="Times New Roman" panose="02020603050405020304" pitchFamily="18" charset="0"/>
              </a:rPr>
              <a:t>      For example, not (a and b) is false.</a:t>
            </a:r>
          </a:p>
        </p:txBody>
      </p:sp>
      <p:sp>
        <p:nvSpPr>
          <p:cNvPr id="5" name="Title 1">
            <a:extLst>
              <a:ext uri="{FF2B5EF4-FFF2-40B4-BE49-F238E27FC236}">
                <a16:creationId xmlns:a16="http://schemas.microsoft.com/office/drawing/2014/main" xmlns="" id="{1C31011F-DA10-4BD5-B4E6-D4EDBED3CDCD}"/>
              </a:ext>
            </a:extLst>
          </p:cNvPr>
          <p:cNvSpPr>
            <a:spLocks noGrp="1"/>
          </p:cNvSpPr>
          <p:nvPr>
            <p:ph type="title"/>
          </p:nvPr>
        </p:nvSpPr>
        <p:spPr>
          <a:xfrm>
            <a:off x="1004455" y="228842"/>
            <a:ext cx="10515600" cy="1325563"/>
          </a:xfrm>
        </p:spPr>
        <p:txBody>
          <a:bodyPr>
            <a:normAutofit/>
          </a:bodyPr>
          <a:lstStyle/>
          <a:p>
            <a:r>
              <a:rPr lang="en-US" sz="4800" dirty="0">
                <a:latin typeface="Book Antiqua" panose="02040602050305030304" pitchFamily="18" charset="0"/>
              </a:rPr>
              <a:t>Logical operators:</a:t>
            </a:r>
          </a:p>
        </p:txBody>
      </p:sp>
      <p:cxnSp>
        <p:nvCxnSpPr>
          <p:cNvPr id="7" name="Straight Connector 6">
            <a:extLst>
              <a:ext uri="{FF2B5EF4-FFF2-40B4-BE49-F238E27FC236}">
                <a16:creationId xmlns:a16="http://schemas.microsoft.com/office/drawing/2014/main" xmlns="" id="{D6D1015E-4C99-42AB-A9B7-A5F4857BC425}"/>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784B89C0-3D6E-40D2-A6DF-2E7F53067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32" y="4832959"/>
            <a:ext cx="6403848" cy="2025040"/>
          </a:xfrm>
          <a:prstGeom prst="rect">
            <a:avLst/>
          </a:prstGeom>
        </p:spPr>
      </p:pic>
    </p:spTree>
    <p:extLst>
      <p:ext uri="{BB962C8B-B14F-4D97-AF65-F5344CB8AC3E}">
        <p14:creationId xmlns:p14="http://schemas.microsoft.com/office/powerpoint/2010/main" val="3376419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3ABCFAB-6337-4914-A355-0D52E3B90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15" y="2426736"/>
            <a:ext cx="6003233" cy="3416232"/>
          </a:xfrm>
          <a:prstGeom prst="rect">
            <a:avLst/>
          </a:prstGeom>
        </p:spPr>
      </p:pic>
      <p:pic>
        <p:nvPicPr>
          <p:cNvPr id="5" name="Picture 4">
            <a:extLst>
              <a:ext uri="{FF2B5EF4-FFF2-40B4-BE49-F238E27FC236}">
                <a16:creationId xmlns:a16="http://schemas.microsoft.com/office/drawing/2014/main" xmlns="" id="{3AD1F384-CF2B-4852-8C82-E4789E607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391" y="2426736"/>
            <a:ext cx="4265225" cy="3416232"/>
          </a:xfrm>
          <a:prstGeom prst="rect">
            <a:avLst/>
          </a:prstGeom>
        </p:spPr>
      </p:pic>
      <p:sp>
        <p:nvSpPr>
          <p:cNvPr id="6" name="Arrow: Right 5">
            <a:extLst>
              <a:ext uri="{FF2B5EF4-FFF2-40B4-BE49-F238E27FC236}">
                <a16:creationId xmlns:a16="http://schemas.microsoft.com/office/drawing/2014/main" xmlns="" id="{3736792E-4D6C-47D9-B341-3461DC45FC1E}"/>
              </a:ext>
            </a:extLst>
          </p:cNvPr>
          <p:cNvSpPr/>
          <p:nvPr/>
        </p:nvSpPr>
        <p:spPr>
          <a:xfrm>
            <a:off x="6304548" y="3874637"/>
            <a:ext cx="1374843" cy="5204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10173596-3E4D-4DCD-9E25-E3C0AC9D4D76}"/>
              </a:ext>
            </a:extLst>
          </p:cNvPr>
          <p:cNvSpPr>
            <a:spLocks noGrp="1"/>
          </p:cNvSpPr>
          <p:nvPr>
            <p:ph type="title"/>
          </p:nvPr>
        </p:nvSpPr>
        <p:spPr>
          <a:xfrm>
            <a:off x="838200" y="365125"/>
            <a:ext cx="10515600" cy="1325563"/>
          </a:xfrm>
        </p:spPr>
        <p:txBody>
          <a:bodyPr>
            <a:normAutofit/>
          </a:bodyPr>
          <a:lstStyle/>
          <a:p>
            <a:r>
              <a:rPr lang="en-US" sz="4800" dirty="0">
                <a:latin typeface="Book Antiqua" panose="02040602050305030304" pitchFamily="18" charset="0"/>
              </a:rPr>
              <a:t>Logical operators:</a:t>
            </a:r>
          </a:p>
        </p:txBody>
      </p:sp>
      <p:cxnSp>
        <p:nvCxnSpPr>
          <p:cNvPr id="8" name="Straight Connector 7">
            <a:extLst>
              <a:ext uri="{FF2B5EF4-FFF2-40B4-BE49-F238E27FC236}">
                <a16:creationId xmlns:a16="http://schemas.microsoft.com/office/drawing/2014/main" xmlns="" id="{096B3259-A2FE-4217-9593-CA739836CA5E}"/>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286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26942F2-D06D-4DB6-8F1F-37A689FBB420}"/>
              </a:ext>
            </a:extLst>
          </p:cNvPr>
          <p:cNvSpPr txBox="1"/>
          <p:nvPr/>
        </p:nvSpPr>
        <p:spPr>
          <a:xfrm>
            <a:off x="709863" y="368274"/>
            <a:ext cx="861491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Conditional statements</a:t>
            </a:r>
          </a:p>
        </p:txBody>
      </p:sp>
      <p:sp>
        <p:nvSpPr>
          <p:cNvPr id="5" name="TextBox 4">
            <a:extLst>
              <a:ext uri="{FF2B5EF4-FFF2-40B4-BE49-F238E27FC236}">
                <a16:creationId xmlns:a16="http://schemas.microsoft.com/office/drawing/2014/main" xmlns="" id="{870F718D-D0A6-48B7-9847-6945E36A1801}"/>
              </a:ext>
            </a:extLst>
          </p:cNvPr>
          <p:cNvSpPr txBox="1"/>
          <p:nvPr/>
        </p:nvSpPr>
        <p:spPr>
          <a:xfrm>
            <a:off x="972111" y="1654277"/>
            <a:ext cx="10481952" cy="3108543"/>
          </a:xfrm>
          <a:prstGeom prst="rect">
            <a:avLst/>
          </a:prstGeom>
          <a:noFill/>
        </p:spPr>
        <p:txBody>
          <a:bodyPr wrap="square">
            <a:spAutoFit/>
          </a:bodyPr>
          <a:lstStyle/>
          <a:p>
            <a:pPr marL="342900" indent="-342900">
              <a:buFont typeface="Arial" panose="020B0604020202020204" pitchFamily="34" charset="0"/>
              <a:buChar char="•"/>
            </a:pPr>
            <a:r>
              <a:rPr lang="en-US" sz="2800" dirty="0"/>
              <a:t>The conditional statements supported by Python are as follows:</a:t>
            </a:r>
          </a:p>
          <a:p>
            <a:endParaRPr lang="en-US" sz="2800" dirty="0"/>
          </a:p>
          <a:p>
            <a:pPr marL="457200" indent="-457200">
              <a:buFont typeface="+mj-lt"/>
              <a:buAutoNum type="arabicPeriod"/>
            </a:pPr>
            <a:r>
              <a:rPr lang="en-US" sz="2800" dirty="0"/>
              <a:t>if condition</a:t>
            </a:r>
          </a:p>
          <a:p>
            <a:pPr marL="457200" indent="-457200">
              <a:buFont typeface="+mj-lt"/>
              <a:buAutoNum type="arabicPeriod"/>
            </a:pPr>
            <a:endParaRPr lang="en-US" sz="2800" dirty="0"/>
          </a:p>
          <a:p>
            <a:pPr marL="457200" indent="-457200">
              <a:buFont typeface="+mj-lt"/>
              <a:buAutoNum type="arabicPeriod"/>
            </a:pPr>
            <a:r>
              <a:rPr lang="en-US" sz="2800" dirty="0"/>
              <a:t>if...else condition</a:t>
            </a:r>
          </a:p>
          <a:p>
            <a:pPr marL="457200" indent="-457200">
              <a:buFont typeface="+mj-lt"/>
              <a:buAutoNum type="arabicPeriod"/>
            </a:pPr>
            <a:endParaRPr lang="en-US" sz="2800" dirty="0"/>
          </a:p>
          <a:p>
            <a:pPr marL="457200" indent="-457200">
              <a:buFont typeface="+mj-lt"/>
              <a:buAutoNum type="arabicPeriod"/>
            </a:pPr>
            <a:r>
              <a:rPr lang="en-US" sz="2800" dirty="0"/>
              <a:t>else...if conditional ladder, known as </a:t>
            </a:r>
            <a:r>
              <a:rPr lang="en-US" sz="2800" dirty="0" err="1"/>
              <a:t>elif</a:t>
            </a:r>
            <a:r>
              <a:rPr lang="en-US" sz="2800" dirty="0"/>
              <a:t> in Python</a:t>
            </a:r>
          </a:p>
        </p:txBody>
      </p:sp>
      <p:cxnSp>
        <p:nvCxnSpPr>
          <p:cNvPr id="6" name="Straight Connector 5">
            <a:extLst>
              <a:ext uri="{FF2B5EF4-FFF2-40B4-BE49-F238E27FC236}">
                <a16:creationId xmlns:a16="http://schemas.microsoft.com/office/drawing/2014/main" xmlns="" id="{B74EE559-7496-45F2-BDDC-6E3A70D7905E}"/>
              </a:ext>
            </a:extLst>
          </p:cNvPr>
          <p:cNvCxnSpPr/>
          <p:nvPr/>
        </p:nvCxnSpPr>
        <p:spPr>
          <a:xfrm>
            <a:off x="709863" y="1126943"/>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829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685F91-F20F-483E-9BA0-F2CE9BEE25EC}"/>
              </a:ext>
            </a:extLst>
          </p:cNvPr>
          <p:cNvSpPr txBox="1"/>
          <p:nvPr/>
        </p:nvSpPr>
        <p:spPr>
          <a:xfrm>
            <a:off x="523408" y="1304055"/>
            <a:ext cx="11145184" cy="3662541"/>
          </a:xfrm>
          <a:prstGeom prst="rect">
            <a:avLst/>
          </a:prstGeom>
          <a:noFill/>
        </p:spPr>
        <p:txBody>
          <a:bodyPr wrap="square">
            <a:spAutoFit/>
          </a:bodyPr>
          <a:lstStyle/>
          <a:p>
            <a:pPr marL="342900" indent="-342900">
              <a:buFont typeface="Arial" panose="020B0604020202020204" pitchFamily="34" charset="0"/>
              <a:buChar char="•"/>
            </a:pPr>
            <a:r>
              <a:rPr lang="en-US" sz="2400" dirty="0"/>
              <a:t>The if condition or the if statement takes a statement and returns either a Boolean True or a Boolean False value after evaluating the statement.</a:t>
            </a:r>
          </a:p>
          <a:p>
            <a:endParaRPr lang="en-US" dirty="0"/>
          </a:p>
          <a:p>
            <a:pPr algn="ctr"/>
            <a:r>
              <a:rPr lang="en-US" sz="2800" b="1" dirty="0"/>
              <a:t>if &lt;condition&gt; : and then indented code</a:t>
            </a:r>
          </a:p>
          <a:p>
            <a:endParaRPr lang="en-US" b="1" dirty="0"/>
          </a:p>
          <a:p>
            <a:pPr marL="342900" indent="-342900">
              <a:buFont typeface="Arial" panose="020B0604020202020204" pitchFamily="34" charset="0"/>
              <a:buChar char="•"/>
            </a:pPr>
            <a:r>
              <a:rPr lang="en-US" sz="2400" dirty="0"/>
              <a:t>If the condition returns True, the code proceeding the if statement (equally indented) is executed. </a:t>
            </a:r>
          </a:p>
          <a:p>
            <a:pPr marL="342900" indent="-342900">
              <a:buFont typeface="Arial" panose="020B0604020202020204" pitchFamily="34" charset="0"/>
              <a:buChar char="•"/>
            </a:pPr>
            <a:r>
              <a:rPr lang="en-US" sz="2400" dirty="0"/>
              <a:t>If the statement/condition evaluates to False, then either the else block of code gets executed if there is one, or the block of code following the if block is executed, so the if block is effectively skipped. </a:t>
            </a:r>
          </a:p>
        </p:txBody>
      </p:sp>
      <p:sp>
        <p:nvSpPr>
          <p:cNvPr id="4" name="TextBox 3">
            <a:extLst>
              <a:ext uri="{FF2B5EF4-FFF2-40B4-BE49-F238E27FC236}">
                <a16:creationId xmlns:a16="http://schemas.microsoft.com/office/drawing/2014/main" xmlns="" id="{5E649812-ED26-4387-BEFC-6EA3C0727B5E}"/>
              </a:ext>
            </a:extLst>
          </p:cNvPr>
          <p:cNvSpPr txBox="1"/>
          <p:nvPr/>
        </p:nvSpPr>
        <p:spPr>
          <a:xfrm>
            <a:off x="5506735" y="4915449"/>
            <a:ext cx="5516379" cy="163121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dirty="0"/>
              <a:t>a=44</a:t>
            </a:r>
          </a:p>
          <a:p>
            <a:r>
              <a:rPr lang="en-US" sz="2000" dirty="0"/>
              <a:t>b=33</a:t>
            </a:r>
          </a:p>
          <a:p>
            <a:r>
              <a:rPr lang="en-US" sz="2000" dirty="0"/>
              <a:t>if a &gt; b:</a:t>
            </a:r>
          </a:p>
          <a:p>
            <a:r>
              <a:rPr lang="en-US" sz="2000" dirty="0"/>
              <a:t>    print("a is greater")</a:t>
            </a:r>
          </a:p>
          <a:p>
            <a:r>
              <a:rPr lang="en-US" sz="2000" dirty="0"/>
              <a:t>print("End")</a:t>
            </a:r>
          </a:p>
        </p:txBody>
      </p:sp>
      <p:sp>
        <p:nvSpPr>
          <p:cNvPr id="5" name="TextBox 4">
            <a:extLst>
              <a:ext uri="{FF2B5EF4-FFF2-40B4-BE49-F238E27FC236}">
                <a16:creationId xmlns:a16="http://schemas.microsoft.com/office/drawing/2014/main" xmlns="" id="{8EFEAB75-3299-49E1-83CE-E289BC89B9B7}"/>
              </a:ext>
            </a:extLst>
          </p:cNvPr>
          <p:cNvSpPr txBox="1"/>
          <p:nvPr/>
        </p:nvSpPr>
        <p:spPr>
          <a:xfrm>
            <a:off x="709863" y="368274"/>
            <a:ext cx="779981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if  condition</a:t>
            </a:r>
          </a:p>
        </p:txBody>
      </p:sp>
      <p:cxnSp>
        <p:nvCxnSpPr>
          <p:cNvPr id="7" name="Straight Connector 6">
            <a:extLst>
              <a:ext uri="{FF2B5EF4-FFF2-40B4-BE49-F238E27FC236}">
                <a16:creationId xmlns:a16="http://schemas.microsoft.com/office/drawing/2014/main" xmlns="" id="{167796E7-64CE-4DB8-8762-7A7FF7AAA98E}"/>
              </a:ext>
            </a:extLst>
          </p:cNvPr>
          <p:cNvCxnSpPr/>
          <p:nvPr/>
        </p:nvCxnSpPr>
        <p:spPr>
          <a:xfrm>
            <a:off x="709863" y="1126943"/>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426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CB3890-90F9-446A-A1EB-AD074342466F}"/>
              </a:ext>
            </a:extLst>
          </p:cNvPr>
          <p:cNvSpPr txBox="1"/>
          <p:nvPr/>
        </p:nvSpPr>
        <p:spPr>
          <a:xfrm>
            <a:off x="709863" y="368274"/>
            <a:ext cx="779981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if...else condition</a:t>
            </a:r>
          </a:p>
        </p:txBody>
      </p:sp>
      <p:sp>
        <p:nvSpPr>
          <p:cNvPr id="5" name="TextBox 4">
            <a:extLst>
              <a:ext uri="{FF2B5EF4-FFF2-40B4-BE49-F238E27FC236}">
                <a16:creationId xmlns:a16="http://schemas.microsoft.com/office/drawing/2014/main" xmlns="" id="{7994860B-160C-48D6-B678-B9B138726868}"/>
              </a:ext>
            </a:extLst>
          </p:cNvPr>
          <p:cNvSpPr txBox="1"/>
          <p:nvPr/>
        </p:nvSpPr>
        <p:spPr>
          <a:xfrm>
            <a:off x="477676" y="1364126"/>
            <a:ext cx="11451138" cy="3046988"/>
          </a:xfrm>
          <a:prstGeom prst="rect">
            <a:avLst/>
          </a:prstGeom>
          <a:noFill/>
        </p:spPr>
        <p:txBody>
          <a:bodyPr wrap="square">
            <a:spAutoFit/>
          </a:bodyPr>
          <a:lstStyle/>
          <a:p>
            <a:pPr marL="342900" indent="-342900">
              <a:buFont typeface="Arial" panose="020B0604020202020204" pitchFamily="34" charset="0"/>
              <a:buChar char="•"/>
            </a:pPr>
            <a:r>
              <a:rPr lang="en-US" sz="2400" dirty="0"/>
              <a:t>The if...else condition is pretty much the same as in any other language.</a:t>
            </a:r>
          </a:p>
          <a:p>
            <a:endParaRPr lang="en-US" sz="2400" dirty="0"/>
          </a:p>
          <a:p>
            <a:pPr marL="342900" indent="-342900">
              <a:buFont typeface="Arial" panose="020B0604020202020204" pitchFamily="34" charset="0"/>
              <a:buChar char="•"/>
            </a:pPr>
            <a:r>
              <a:rPr lang="en-US" sz="2400" dirty="0"/>
              <a:t> If the if condition evaluates to a True value, the code block indented under if is executed. Otherwise, the code block indented under the else block is executed.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Where a statement may consist of a single statement, a block of statements, or nothing (in the case of an empty statement).</a:t>
            </a:r>
          </a:p>
          <a:p>
            <a:pPr marL="342900" indent="-342900">
              <a:buFont typeface="Arial" panose="020B0604020202020204" pitchFamily="34" charset="0"/>
              <a:buChar char="•"/>
            </a:pPr>
            <a:endParaRPr lang="en-US" sz="2400" dirty="0"/>
          </a:p>
        </p:txBody>
      </p:sp>
      <p:sp>
        <p:nvSpPr>
          <p:cNvPr id="7" name="TextBox 6">
            <a:extLst>
              <a:ext uri="{FF2B5EF4-FFF2-40B4-BE49-F238E27FC236}">
                <a16:creationId xmlns:a16="http://schemas.microsoft.com/office/drawing/2014/main" xmlns="" id="{509ED805-819B-43CD-BCDB-BC54841F6456}"/>
              </a:ext>
            </a:extLst>
          </p:cNvPr>
          <p:cNvSpPr txBox="1"/>
          <p:nvPr/>
        </p:nvSpPr>
        <p:spPr>
          <a:xfrm>
            <a:off x="807468" y="4216601"/>
            <a:ext cx="5074042" cy="255454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dirty="0"/>
              <a:t>a=44</a:t>
            </a:r>
          </a:p>
          <a:p>
            <a:r>
              <a:rPr lang="en-US" sz="2000" dirty="0"/>
              <a:t>b=66</a:t>
            </a:r>
          </a:p>
          <a:p>
            <a:r>
              <a:rPr lang="en-US" sz="2000" dirty="0"/>
              <a:t>if a &gt; b:</a:t>
            </a:r>
          </a:p>
          <a:p>
            <a:r>
              <a:rPr lang="en-US" sz="2000" dirty="0"/>
              <a:t>    print("a is Greater")</a:t>
            </a:r>
          </a:p>
          <a:p>
            <a:r>
              <a:rPr lang="en-US" sz="2000" dirty="0"/>
              <a:t>    print(“I love Python")</a:t>
            </a:r>
          </a:p>
          <a:p>
            <a:r>
              <a:rPr lang="en-US" sz="2000" dirty="0"/>
              <a:t>else:</a:t>
            </a:r>
          </a:p>
          <a:p>
            <a:r>
              <a:rPr lang="en-US" sz="2000" dirty="0"/>
              <a:t>    print("B is either Greater or Equal")</a:t>
            </a:r>
          </a:p>
          <a:p>
            <a:r>
              <a:rPr lang="en-US" sz="2000" dirty="0"/>
              <a:t>print("End")</a:t>
            </a:r>
          </a:p>
        </p:txBody>
      </p:sp>
      <p:pic>
        <p:nvPicPr>
          <p:cNvPr id="6" name="Picture 5">
            <a:extLst>
              <a:ext uri="{FF2B5EF4-FFF2-40B4-BE49-F238E27FC236}">
                <a16:creationId xmlns:a16="http://schemas.microsoft.com/office/drawing/2014/main" xmlns="" id="{BCBDB2B2-FFAB-46ED-BEFC-517997F49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945" y="4216601"/>
            <a:ext cx="5516379" cy="2554545"/>
          </a:xfrm>
          <a:prstGeom prst="rect">
            <a:avLst/>
          </a:prstGeom>
        </p:spPr>
      </p:pic>
      <p:cxnSp>
        <p:nvCxnSpPr>
          <p:cNvPr id="10" name="Straight Connector 9">
            <a:extLst>
              <a:ext uri="{FF2B5EF4-FFF2-40B4-BE49-F238E27FC236}">
                <a16:creationId xmlns:a16="http://schemas.microsoft.com/office/drawing/2014/main" xmlns="" id="{8C703915-07F8-46A1-AE4D-59717DDD40D3}"/>
              </a:ext>
            </a:extLst>
          </p:cNvPr>
          <p:cNvCxnSpPr/>
          <p:nvPr/>
        </p:nvCxnSpPr>
        <p:spPr>
          <a:xfrm>
            <a:off x="709863" y="1126943"/>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04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FC3D190-BD2D-4C71-B414-4212B5A3A978}"/>
              </a:ext>
            </a:extLst>
          </p:cNvPr>
          <p:cNvSpPr txBox="1"/>
          <p:nvPr/>
        </p:nvSpPr>
        <p:spPr>
          <a:xfrm>
            <a:off x="838200" y="536336"/>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What is Python?</a:t>
            </a:r>
          </a:p>
        </p:txBody>
      </p:sp>
      <p:sp>
        <p:nvSpPr>
          <p:cNvPr id="5" name="TextBox 4">
            <a:extLst>
              <a:ext uri="{FF2B5EF4-FFF2-40B4-BE49-F238E27FC236}">
                <a16:creationId xmlns:a16="http://schemas.microsoft.com/office/drawing/2014/main" xmlns="" id="{3E5732E7-F5B9-4E5D-980F-CAEA1ADD9499}"/>
              </a:ext>
            </a:extLst>
          </p:cNvPr>
          <p:cNvSpPr txBox="1"/>
          <p:nvPr/>
        </p:nvSpPr>
        <p:spPr>
          <a:xfrm>
            <a:off x="492869" y="1853697"/>
            <a:ext cx="7496888" cy="4400179"/>
          </a:xfrm>
          <a:prstGeom prst="rect">
            <a:avLst/>
          </a:prstGeom>
          <a:noFill/>
        </p:spPr>
        <p:txBody>
          <a:bodyPr wrap="square">
            <a:spAutoFit/>
          </a:bodyPr>
          <a:lstStyle/>
          <a:p>
            <a:pPr marL="228600" indent="-228600">
              <a:lnSpc>
                <a:spcPct val="90000"/>
              </a:lnSpc>
              <a:spcBef>
                <a:spcPts val="1000"/>
              </a:spcBef>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Python is a powerful object-oriented  programming language, and it is:</a:t>
            </a:r>
          </a:p>
          <a:p>
            <a:pPr>
              <a:lnSpc>
                <a:spcPct val="90000"/>
              </a:lnSpc>
              <a:spcBef>
                <a:spcPts val="1000"/>
              </a:spcBef>
            </a:pPr>
            <a:endParaRPr lang="en-US" sz="2800" dirty="0">
              <a:latin typeface="Times New Roman" panose="02020603050405020304" pitchFamily="18" charset="0"/>
              <a:cs typeface="Times New Roman" panose="02020603050405020304" pitchFamily="18" charset="0"/>
            </a:endParaRPr>
          </a:p>
          <a:p>
            <a:r>
              <a:rPr lang="en-US" sz="2800" dirty="0"/>
              <a:t>• Cross-platform</a:t>
            </a:r>
          </a:p>
          <a:p>
            <a:r>
              <a:rPr lang="en-US" sz="2800" dirty="0"/>
              <a:t>• Free</a:t>
            </a:r>
          </a:p>
          <a:p>
            <a:r>
              <a:rPr lang="en-US" sz="2800" dirty="0"/>
              <a:t>• Interpreted: it runs directly from the source code (no need to compile it)</a:t>
            </a:r>
          </a:p>
          <a:p>
            <a:r>
              <a:rPr lang="en-US" sz="2800" dirty="0"/>
              <a:t>• Often used in scripting roles</a:t>
            </a:r>
          </a:p>
          <a:p>
            <a:r>
              <a:rPr lang="en-US" sz="2800" dirty="0"/>
              <a:t>• Easily usable in conjunction with components written in other languages</a:t>
            </a:r>
          </a:p>
        </p:txBody>
      </p:sp>
      <p:cxnSp>
        <p:nvCxnSpPr>
          <p:cNvPr id="6" name="Straight Connector 5">
            <a:extLst>
              <a:ext uri="{FF2B5EF4-FFF2-40B4-BE49-F238E27FC236}">
                <a16:creationId xmlns:a16="http://schemas.microsoft.com/office/drawing/2014/main" xmlns="" id="{BB63113F-2161-4252-84D4-44A497ADDE6C}"/>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1F86656E-3315-47A5-973A-51548C590F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809" y="1863055"/>
            <a:ext cx="4627113" cy="3482983"/>
          </a:xfrm>
          <a:prstGeom prst="rect">
            <a:avLst/>
          </a:prstGeom>
          <a:noFill/>
          <a:ln>
            <a:noFill/>
          </a:ln>
        </p:spPr>
      </p:pic>
    </p:spTree>
    <p:extLst>
      <p:ext uri="{BB962C8B-B14F-4D97-AF65-F5344CB8AC3E}">
        <p14:creationId xmlns:p14="http://schemas.microsoft.com/office/powerpoint/2010/main" val="1276544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E170CA4-C95E-4396-AC01-7155F706C3EC}"/>
              </a:ext>
            </a:extLst>
          </p:cNvPr>
          <p:cNvSpPr txBox="1"/>
          <p:nvPr/>
        </p:nvSpPr>
        <p:spPr>
          <a:xfrm>
            <a:off x="411646" y="1346091"/>
            <a:ext cx="11253865" cy="1938992"/>
          </a:xfrm>
          <a:prstGeom prst="rect">
            <a:avLst/>
          </a:prstGeom>
          <a:noFill/>
        </p:spPr>
        <p:txBody>
          <a:bodyPr wrap="square">
            <a:spAutoFit/>
          </a:bodyPr>
          <a:lstStyle/>
          <a:p>
            <a:pPr marL="342900" indent="-342900">
              <a:buFont typeface="Arial" panose="020B0604020202020204" pitchFamily="34" charset="0"/>
              <a:buChar char="•"/>
            </a:pPr>
            <a:r>
              <a:rPr lang="en-US" sz="2400" dirty="0"/>
              <a:t>The if...</a:t>
            </a:r>
            <a:r>
              <a:rPr lang="en-US" sz="2400" dirty="0" err="1"/>
              <a:t>elif</a:t>
            </a:r>
            <a:r>
              <a:rPr lang="en-US" sz="2400" dirty="0"/>
              <a:t> ladder, popularly known as </a:t>
            </a:r>
            <a:r>
              <a:rPr lang="en-US" sz="2400" b="1" dirty="0"/>
              <a:t>if...else if </a:t>
            </a:r>
            <a:r>
              <a:rPr lang="en-US" sz="2400" dirty="0"/>
              <a:t>in other programming languages such as C, C ++, and Java, has the same function in Python.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An if condition let's specify a condition alongside the else part of the code. Only if the condition is true is the section proceeding the conditional statement executed.</a:t>
            </a:r>
          </a:p>
        </p:txBody>
      </p:sp>
      <p:sp>
        <p:nvSpPr>
          <p:cNvPr id="5" name="TextBox 4">
            <a:extLst>
              <a:ext uri="{FF2B5EF4-FFF2-40B4-BE49-F238E27FC236}">
                <a16:creationId xmlns:a16="http://schemas.microsoft.com/office/drawing/2014/main" xmlns="" id="{9C3E3BB0-623A-49F7-99E4-8B89BA011B25}"/>
              </a:ext>
            </a:extLst>
          </p:cNvPr>
          <p:cNvSpPr txBox="1"/>
          <p:nvPr/>
        </p:nvSpPr>
        <p:spPr>
          <a:xfrm>
            <a:off x="526489" y="322381"/>
            <a:ext cx="930498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if...</a:t>
            </a:r>
            <a:r>
              <a:rPr lang="en-US" sz="4800" dirty="0" err="1">
                <a:latin typeface="Book Antiqua" panose="02040602050305030304" pitchFamily="18" charset="0"/>
                <a:ea typeface="+mj-ea"/>
                <a:cs typeface="+mj-cs"/>
              </a:rPr>
              <a:t>elif</a:t>
            </a:r>
            <a:r>
              <a:rPr lang="en-US" sz="4800" dirty="0">
                <a:latin typeface="Book Antiqua" panose="02040602050305030304" pitchFamily="18" charset="0"/>
                <a:ea typeface="+mj-ea"/>
                <a:cs typeface="+mj-cs"/>
              </a:rPr>
              <a:t> condition</a:t>
            </a:r>
          </a:p>
        </p:txBody>
      </p:sp>
      <p:sp>
        <p:nvSpPr>
          <p:cNvPr id="7" name="TextBox 6">
            <a:extLst>
              <a:ext uri="{FF2B5EF4-FFF2-40B4-BE49-F238E27FC236}">
                <a16:creationId xmlns:a16="http://schemas.microsoft.com/office/drawing/2014/main" xmlns="" id="{A281E9F5-2E9E-4D8B-9EFA-ECC69B6B2512}"/>
              </a:ext>
            </a:extLst>
          </p:cNvPr>
          <p:cNvSpPr txBox="1"/>
          <p:nvPr/>
        </p:nvSpPr>
        <p:spPr>
          <a:xfrm>
            <a:off x="705649" y="3673297"/>
            <a:ext cx="5390351" cy="286232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dirty="0"/>
              <a:t>a=44</a:t>
            </a:r>
          </a:p>
          <a:p>
            <a:r>
              <a:rPr lang="en-US" sz="2000" dirty="0"/>
              <a:t>b=66</a:t>
            </a:r>
          </a:p>
          <a:p>
            <a:r>
              <a:rPr lang="en-US" sz="2000" dirty="0"/>
              <a:t>if a &gt; b:</a:t>
            </a:r>
          </a:p>
          <a:p>
            <a:r>
              <a:rPr lang="en-US" sz="2000" dirty="0"/>
              <a:t>    print("a is Greater")</a:t>
            </a:r>
          </a:p>
          <a:p>
            <a:r>
              <a:rPr lang="en-US" sz="2000" dirty="0" err="1"/>
              <a:t>elif</a:t>
            </a:r>
            <a:r>
              <a:rPr lang="en-US" sz="2000" dirty="0"/>
              <a:t> b &gt; a:</a:t>
            </a:r>
          </a:p>
          <a:p>
            <a:r>
              <a:rPr lang="en-US" sz="2000" dirty="0"/>
              <a:t>    print("B is either Greater or Equal")</a:t>
            </a:r>
          </a:p>
          <a:p>
            <a:r>
              <a:rPr lang="en-US" sz="2000" dirty="0"/>
              <a:t>else:</a:t>
            </a:r>
          </a:p>
          <a:p>
            <a:r>
              <a:rPr lang="en-US" sz="2000" dirty="0"/>
              <a:t>    print("A and B are equal")</a:t>
            </a:r>
          </a:p>
          <a:p>
            <a:r>
              <a:rPr lang="en-US" sz="2000" dirty="0"/>
              <a:t>print("End")</a:t>
            </a:r>
          </a:p>
        </p:txBody>
      </p:sp>
      <p:pic>
        <p:nvPicPr>
          <p:cNvPr id="4" name="Picture 3">
            <a:extLst>
              <a:ext uri="{FF2B5EF4-FFF2-40B4-BE49-F238E27FC236}">
                <a16:creationId xmlns:a16="http://schemas.microsoft.com/office/drawing/2014/main" xmlns="" id="{67D632B8-9CFA-4B11-8774-F5264ED5E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061" y="3673297"/>
            <a:ext cx="5686425" cy="2837219"/>
          </a:xfrm>
          <a:prstGeom prst="rect">
            <a:avLst/>
          </a:prstGeom>
        </p:spPr>
      </p:pic>
      <p:cxnSp>
        <p:nvCxnSpPr>
          <p:cNvPr id="8" name="Straight Connector 7">
            <a:extLst>
              <a:ext uri="{FF2B5EF4-FFF2-40B4-BE49-F238E27FC236}">
                <a16:creationId xmlns:a16="http://schemas.microsoft.com/office/drawing/2014/main" xmlns="" id="{E1DFFB1E-AB44-463B-B16A-B80E31979090}"/>
              </a:ext>
            </a:extLst>
          </p:cNvPr>
          <p:cNvCxnSpPr/>
          <p:nvPr/>
        </p:nvCxnSpPr>
        <p:spPr>
          <a:xfrm>
            <a:off x="586613" y="1141075"/>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338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8C629C-C2AC-4CEA-B83A-FE2E0FA651AE}"/>
              </a:ext>
            </a:extLst>
          </p:cNvPr>
          <p:cNvSpPr txBox="1"/>
          <p:nvPr/>
        </p:nvSpPr>
        <p:spPr>
          <a:xfrm>
            <a:off x="838200" y="1677702"/>
            <a:ext cx="5778317" cy="1261884"/>
          </a:xfrm>
          <a:prstGeom prst="rect">
            <a:avLst/>
          </a:prstGeom>
          <a:noFill/>
        </p:spPr>
        <p:txBody>
          <a:bodyPr wrap="square">
            <a:spAutoFit/>
          </a:bodyPr>
          <a:lstStyle/>
          <a:p>
            <a:r>
              <a:rPr lang="en-US" sz="2800" b="1" dirty="0"/>
              <a:t>Python offers two loops: </a:t>
            </a:r>
          </a:p>
          <a:p>
            <a:pPr marL="285750" indent="-285750">
              <a:buFont typeface="Arial" panose="020B0604020202020204" pitchFamily="34" charset="0"/>
              <a:buChar char="•"/>
            </a:pPr>
            <a:r>
              <a:rPr lang="en-US" sz="2400" dirty="0"/>
              <a:t>while loop</a:t>
            </a:r>
          </a:p>
          <a:p>
            <a:pPr marL="285750" indent="-285750">
              <a:buFont typeface="Arial" panose="020B0604020202020204" pitchFamily="34" charset="0"/>
              <a:buChar char="•"/>
            </a:pPr>
            <a:r>
              <a:rPr lang="en-US" sz="2400" dirty="0"/>
              <a:t>for loop</a:t>
            </a:r>
          </a:p>
        </p:txBody>
      </p:sp>
      <p:sp>
        <p:nvSpPr>
          <p:cNvPr id="5" name="TextBox 4">
            <a:extLst>
              <a:ext uri="{FF2B5EF4-FFF2-40B4-BE49-F238E27FC236}">
                <a16:creationId xmlns:a16="http://schemas.microsoft.com/office/drawing/2014/main" xmlns="" id="{290265D0-78F7-4936-9DEC-81B7848DF55B}"/>
              </a:ext>
            </a:extLst>
          </p:cNvPr>
          <p:cNvSpPr txBox="1"/>
          <p:nvPr/>
        </p:nvSpPr>
        <p:spPr>
          <a:xfrm>
            <a:off x="478104" y="4855200"/>
            <a:ext cx="11488366" cy="1569660"/>
          </a:xfrm>
          <a:prstGeom prst="rect">
            <a:avLst/>
          </a:prstGeom>
          <a:noFill/>
        </p:spPr>
        <p:txBody>
          <a:bodyPr wrap="square">
            <a:sp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long as the condition is evaluated to True, the body of the while (</a:t>
            </a:r>
            <a:r>
              <a:rPr lang="en-US" sz="2400" dirty="0" err="1">
                <a:latin typeface="Times New Roman" panose="02020603050405020304" pitchFamily="18" charset="0"/>
                <a:cs typeface="Times New Roman" panose="02020603050405020304" pitchFamily="18" charset="0"/>
              </a:rPr>
              <a:t>statement_block</a:t>
            </a:r>
            <a:r>
              <a:rPr lang="en-US" sz="2400" dirty="0">
                <a:latin typeface="Times New Roman" panose="02020603050405020304" pitchFamily="18" charset="0"/>
                <a:cs typeface="Times New Roman" panose="02020603050405020304" pitchFamily="18" charset="0"/>
              </a:rPr>
              <a:t>) is executed repeatedly.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the condition is evaluated to False, the while loop terminates, and the </a:t>
            </a:r>
            <a:r>
              <a:rPr lang="en-US" sz="2400" dirty="0" err="1">
                <a:latin typeface="Times New Roman" panose="02020603050405020304" pitchFamily="18" charset="0"/>
                <a:cs typeface="Times New Roman" panose="02020603050405020304" pitchFamily="18" charset="0"/>
              </a:rPr>
              <a:t>post_while_statementswill</a:t>
            </a:r>
            <a:r>
              <a:rPr lang="en-US" sz="2400" dirty="0">
                <a:latin typeface="Times New Roman" panose="02020603050405020304" pitchFamily="18" charset="0"/>
                <a:cs typeface="Times New Roman" panose="02020603050405020304" pitchFamily="18" charset="0"/>
              </a:rPr>
              <a:t> be executed.</a:t>
            </a:r>
          </a:p>
        </p:txBody>
      </p:sp>
      <p:pic>
        <p:nvPicPr>
          <p:cNvPr id="7" name="Picture 6">
            <a:extLst>
              <a:ext uri="{FF2B5EF4-FFF2-40B4-BE49-F238E27FC236}">
                <a16:creationId xmlns:a16="http://schemas.microsoft.com/office/drawing/2014/main" xmlns="" id="{0141A833-852A-4CCE-8CB8-33A6F65F9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967" y="2772380"/>
            <a:ext cx="4430949" cy="1734484"/>
          </a:xfrm>
          <a:prstGeom prst="rect">
            <a:avLst/>
          </a:prstGeom>
        </p:spPr>
      </p:pic>
      <p:sp>
        <p:nvSpPr>
          <p:cNvPr id="6" name="Title 1">
            <a:extLst>
              <a:ext uri="{FF2B5EF4-FFF2-40B4-BE49-F238E27FC236}">
                <a16:creationId xmlns:a16="http://schemas.microsoft.com/office/drawing/2014/main" xmlns="" id="{3B8C8384-64C1-4865-9A85-CD772CE8896F}"/>
              </a:ext>
            </a:extLst>
          </p:cNvPr>
          <p:cNvSpPr>
            <a:spLocks noGrp="1"/>
          </p:cNvSpPr>
          <p:nvPr>
            <p:ph type="title"/>
          </p:nvPr>
        </p:nvSpPr>
        <p:spPr>
          <a:xfrm>
            <a:off x="838200" y="269696"/>
            <a:ext cx="10515600" cy="1325563"/>
          </a:xfrm>
        </p:spPr>
        <p:txBody>
          <a:bodyPr>
            <a:normAutofit/>
          </a:bodyPr>
          <a:lstStyle/>
          <a:p>
            <a:r>
              <a:rPr lang="en-US" sz="4800" dirty="0">
                <a:latin typeface="Book Antiqua" panose="02040602050305030304" pitchFamily="18" charset="0"/>
              </a:rPr>
              <a:t>Loops</a:t>
            </a:r>
          </a:p>
        </p:txBody>
      </p:sp>
      <p:cxnSp>
        <p:nvCxnSpPr>
          <p:cNvPr id="8" name="Straight Connector 7">
            <a:extLst>
              <a:ext uri="{FF2B5EF4-FFF2-40B4-BE49-F238E27FC236}">
                <a16:creationId xmlns:a16="http://schemas.microsoft.com/office/drawing/2014/main" xmlns="" id="{D862CCD3-EC4C-43B6-BC6F-82E3E201A941}"/>
              </a:ext>
            </a:extLst>
          </p:cNvPr>
          <p:cNvCxnSpPr/>
          <p:nvPr/>
        </p:nvCxnSpPr>
        <p:spPr>
          <a:xfrm>
            <a:off x="838200" y="1447785"/>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684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64D97D7-AE8C-42EA-B205-6B329008C312}"/>
              </a:ext>
            </a:extLst>
          </p:cNvPr>
          <p:cNvSpPr txBox="1"/>
          <p:nvPr/>
        </p:nvSpPr>
        <p:spPr>
          <a:xfrm>
            <a:off x="7623333" y="5410215"/>
            <a:ext cx="4029296" cy="95410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800" dirty="0"/>
              <a:t>5 =&gt; 5+4+3+2+1+0 =&gt; 15</a:t>
            </a:r>
          </a:p>
          <a:p>
            <a:r>
              <a:rPr lang="en-US" sz="2800" dirty="0"/>
              <a:t>1 =&gt;  1+0 =&gt; 1</a:t>
            </a:r>
          </a:p>
        </p:txBody>
      </p:sp>
      <p:pic>
        <p:nvPicPr>
          <p:cNvPr id="5" name="Picture 4">
            <a:extLst>
              <a:ext uri="{FF2B5EF4-FFF2-40B4-BE49-F238E27FC236}">
                <a16:creationId xmlns:a16="http://schemas.microsoft.com/office/drawing/2014/main" xmlns="" id="{40CA7013-5433-423E-BDC4-2EBE3C26D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09" y="2625875"/>
            <a:ext cx="5928097" cy="2447419"/>
          </a:xfrm>
          <a:prstGeom prst="rect">
            <a:avLst/>
          </a:prstGeom>
        </p:spPr>
      </p:pic>
      <p:pic>
        <p:nvPicPr>
          <p:cNvPr id="7" name="Picture 6">
            <a:extLst>
              <a:ext uri="{FF2B5EF4-FFF2-40B4-BE49-F238E27FC236}">
                <a16:creationId xmlns:a16="http://schemas.microsoft.com/office/drawing/2014/main" xmlns="" id="{052473CD-B06C-47D7-9BC8-F9BA09918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7645" y="2625875"/>
            <a:ext cx="3644984" cy="2447419"/>
          </a:xfrm>
          <a:prstGeom prst="rect">
            <a:avLst/>
          </a:prstGeom>
        </p:spPr>
      </p:pic>
      <p:sp>
        <p:nvSpPr>
          <p:cNvPr id="8" name="Arrow: Right 7">
            <a:extLst>
              <a:ext uri="{FF2B5EF4-FFF2-40B4-BE49-F238E27FC236}">
                <a16:creationId xmlns:a16="http://schemas.microsoft.com/office/drawing/2014/main" xmlns="" id="{9B457154-80E2-420E-9C31-4160BA9BF995}"/>
              </a:ext>
            </a:extLst>
          </p:cNvPr>
          <p:cNvSpPr/>
          <p:nvPr/>
        </p:nvSpPr>
        <p:spPr>
          <a:xfrm>
            <a:off x="6420706" y="3621110"/>
            <a:ext cx="1586939" cy="4569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80263D44-5887-432A-AC0F-B335C16F69A2}"/>
              </a:ext>
            </a:extLst>
          </p:cNvPr>
          <p:cNvSpPr txBox="1"/>
          <p:nvPr/>
        </p:nvSpPr>
        <p:spPr>
          <a:xfrm>
            <a:off x="838200" y="1831267"/>
            <a:ext cx="5778317" cy="523220"/>
          </a:xfrm>
          <a:prstGeom prst="rect">
            <a:avLst/>
          </a:prstGeom>
          <a:noFill/>
        </p:spPr>
        <p:txBody>
          <a:bodyPr wrap="square">
            <a:spAutoFit/>
          </a:bodyPr>
          <a:lstStyle/>
          <a:p>
            <a:pPr marL="457200" indent="-457200">
              <a:buFont typeface="Arial" panose="020B0604020202020204" pitchFamily="34" charset="0"/>
              <a:buChar char="•"/>
            </a:pPr>
            <a:r>
              <a:rPr lang="en-US" sz="2800" b="1" dirty="0"/>
              <a:t>while loop</a:t>
            </a:r>
          </a:p>
        </p:txBody>
      </p:sp>
      <p:sp>
        <p:nvSpPr>
          <p:cNvPr id="9" name="Title 1">
            <a:extLst>
              <a:ext uri="{FF2B5EF4-FFF2-40B4-BE49-F238E27FC236}">
                <a16:creationId xmlns:a16="http://schemas.microsoft.com/office/drawing/2014/main" xmlns="" id="{05B52BE3-5FC1-47AB-A2FE-6E8CB7C72A32}"/>
              </a:ext>
            </a:extLst>
          </p:cNvPr>
          <p:cNvSpPr>
            <a:spLocks noGrp="1"/>
          </p:cNvSpPr>
          <p:nvPr>
            <p:ph type="title"/>
          </p:nvPr>
        </p:nvSpPr>
        <p:spPr>
          <a:xfrm>
            <a:off x="838200" y="269696"/>
            <a:ext cx="10515600" cy="1325563"/>
          </a:xfrm>
        </p:spPr>
        <p:txBody>
          <a:bodyPr>
            <a:normAutofit/>
          </a:bodyPr>
          <a:lstStyle/>
          <a:p>
            <a:r>
              <a:rPr lang="en-US" sz="4800" dirty="0">
                <a:latin typeface="Book Antiqua" panose="02040602050305030304" pitchFamily="18" charset="0"/>
              </a:rPr>
              <a:t>Loops</a:t>
            </a:r>
          </a:p>
        </p:txBody>
      </p:sp>
      <p:cxnSp>
        <p:nvCxnSpPr>
          <p:cNvPr id="10" name="Straight Connector 9">
            <a:extLst>
              <a:ext uri="{FF2B5EF4-FFF2-40B4-BE49-F238E27FC236}">
                <a16:creationId xmlns:a16="http://schemas.microsoft.com/office/drawing/2014/main" xmlns="" id="{FA689E4F-7C52-4FD7-A8DE-E8D55FFE9254}"/>
              </a:ext>
            </a:extLst>
          </p:cNvPr>
          <p:cNvCxnSpPr/>
          <p:nvPr/>
        </p:nvCxnSpPr>
        <p:spPr>
          <a:xfrm>
            <a:off x="838200" y="1447785"/>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514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3C0DF2F-263D-4A43-8EBE-92D2C805A8DF}"/>
              </a:ext>
            </a:extLst>
          </p:cNvPr>
          <p:cNvSpPr txBox="1"/>
          <p:nvPr/>
        </p:nvSpPr>
        <p:spPr>
          <a:xfrm>
            <a:off x="838200" y="2406530"/>
            <a:ext cx="9032132" cy="46166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Another loop statement is the for loop. Its general form is</a:t>
            </a:r>
            <a:r>
              <a:rPr lang="en-US" sz="2400" dirty="0"/>
              <a:t>:</a:t>
            </a:r>
          </a:p>
        </p:txBody>
      </p:sp>
      <p:pic>
        <p:nvPicPr>
          <p:cNvPr id="5" name="Picture 4">
            <a:extLst>
              <a:ext uri="{FF2B5EF4-FFF2-40B4-BE49-F238E27FC236}">
                <a16:creationId xmlns:a16="http://schemas.microsoft.com/office/drawing/2014/main" xmlns="" id="{CFB10048-A44F-44FD-9F60-E5646C168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660" y="3319567"/>
            <a:ext cx="4768377" cy="1694638"/>
          </a:xfrm>
          <a:prstGeom prst="rect">
            <a:avLst/>
          </a:prstGeom>
        </p:spPr>
      </p:pic>
      <p:sp>
        <p:nvSpPr>
          <p:cNvPr id="7" name="TextBox 6">
            <a:extLst>
              <a:ext uri="{FF2B5EF4-FFF2-40B4-BE49-F238E27FC236}">
                <a16:creationId xmlns:a16="http://schemas.microsoft.com/office/drawing/2014/main" xmlns="" id="{A641E3DF-713A-4942-B40C-53483F1E3A63}"/>
              </a:ext>
            </a:extLst>
          </p:cNvPr>
          <p:cNvSpPr txBox="1"/>
          <p:nvPr/>
        </p:nvSpPr>
        <p:spPr>
          <a:xfrm>
            <a:off x="675869" y="5601573"/>
            <a:ext cx="10677931" cy="83099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Unlike many other programming languages, in Python, the for loop does not increment and test a variable against a condition on each iteration. </a:t>
            </a:r>
          </a:p>
        </p:txBody>
      </p:sp>
      <p:sp>
        <p:nvSpPr>
          <p:cNvPr id="6" name="Title 1">
            <a:extLst>
              <a:ext uri="{FF2B5EF4-FFF2-40B4-BE49-F238E27FC236}">
                <a16:creationId xmlns:a16="http://schemas.microsoft.com/office/drawing/2014/main" xmlns="" id="{FBDF7909-0FB4-4EB0-8BC7-B8B6C0062148}"/>
              </a:ext>
            </a:extLst>
          </p:cNvPr>
          <p:cNvSpPr>
            <a:spLocks noGrp="1"/>
          </p:cNvSpPr>
          <p:nvPr>
            <p:ph type="title"/>
          </p:nvPr>
        </p:nvSpPr>
        <p:spPr>
          <a:xfrm>
            <a:off x="838200" y="269696"/>
            <a:ext cx="10515600" cy="1325563"/>
          </a:xfrm>
        </p:spPr>
        <p:txBody>
          <a:bodyPr>
            <a:normAutofit/>
          </a:bodyPr>
          <a:lstStyle/>
          <a:p>
            <a:r>
              <a:rPr lang="en-US" sz="4800" dirty="0">
                <a:latin typeface="Book Antiqua" panose="02040602050305030304" pitchFamily="18" charset="0"/>
              </a:rPr>
              <a:t>Loops</a:t>
            </a:r>
          </a:p>
        </p:txBody>
      </p:sp>
      <p:cxnSp>
        <p:nvCxnSpPr>
          <p:cNvPr id="8" name="Straight Connector 7">
            <a:extLst>
              <a:ext uri="{FF2B5EF4-FFF2-40B4-BE49-F238E27FC236}">
                <a16:creationId xmlns:a16="http://schemas.microsoft.com/office/drawing/2014/main" xmlns="" id="{7BD98297-406C-4BC3-83C0-90A66D1C7602}"/>
              </a:ext>
            </a:extLst>
          </p:cNvPr>
          <p:cNvCxnSpPr/>
          <p:nvPr/>
        </p:nvCxnSpPr>
        <p:spPr>
          <a:xfrm>
            <a:off x="838200" y="1447785"/>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F792A16A-4FF7-4534-AEF5-2A433FAE0B80}"/>
              </a:ext>
            </a:extLst>
          </p:cNvPr>
          <p:cNvSpPr txBox="1"/>
          <p:nvPr/>
        </p:nvSpPr>
        <p:spPr>
          <a:xfrm>
            <a:off x="838200" y="1656676"/>
            <a:ext cx="5778317" cy="523220"/>
          </a:xfrm>
          <a:prstGeom prst="rect">
            <a:avLst/>
          </a:prstGeom>
          <a:noFill/>
        </p:spPr>
        <p:txBody>
          <a:bodyPr wrap="square">
            <a:spAutoFit/>
          </a:bodyPr>
          <a:lstStyle/>
          <a:p>
            <a:pPr marL="457200" indent="-457200">
              <a:buFont typeface="Arial" panose="020B0604020202020204" pitchFamily="34" charset="0"/>
              <a:buChar char="•"/>
            </a:pPr>
            <a:r>
              <a:rPr lang="en-US" sz="2800" b="1" dirty="0"/>
              <a:t>For loop</a:t>
            </a:r>
          </a:p>
        </p:txBody>
      </p:sp>
    </p:spTree>
    <p:extLst>
      <p:ext uri="{BB962C8B-B14F-4D97-AF65-F5344CB8AC3E}">
        <p14:creationId xmlns:p14="http://schemas.microsoft.com/office/powerpoint/2010/main" val="2558199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xmlns="" id="{73F6E8A7-2699-4203-9C0A-59C61151E8B4}"/>
              </a:ext>
            </a:extLst>
          </p:cNvPr>
          <p:cNvSpPr>
            <a:spLocks noGrp="1" noChangeArrowheads="1"/>
          </p:cNvSpPr>
          <p:nvPr>
            <p:ph type="title"/>
          </p:nvPr>
        </p:nvSpPr>
        <p:spPr>
          <a:xfrm>
            <a:off x="838200" y="122222"/>
            <a:ext cx="10515600" cy="1325563"/>
          </a:xfrm>
        </p:spPr>
        <p:txBody>
          <a:bodyPr>
            <a:normAutofit/>
          </a:bodyPr>
          <a:lstStyle/>
          <a:p>
            <a:r>
              <a:rPr lang="en-US" altLang="en-US" sz="4800" dirty="0">
                <a:latin typeface="Book Antiqua" panose="02040602050305030304" pitchFamily="18" charset="0"/>
              </a:rPr>
              <a:t>Loop Control Statements</a:t>
            </a:r>
          </a:p>
        </p:txBody>
      </p:sp>
      <p:graphicFrame>
        <p:nvGraphicFramePr>
          <p:cNvPr id="50197" name="Group 21">
            <a:extLst>
              <a:ext uri="{FF2B5EF4-FFF2-40B4-BE49-F238E27FC236}">
                <a16:creationId xmlns:a16="http://schemas.microsoft.com/office/drawing/2014/main" xmlns="" id="{A8691B15-C16C-4FAB-B76A-72231575A2AD}"/>
              </a:ext>
            </a:extLst>
          </p:cNvPr>
          <p:cNvGraphicFramePr>
            <a:graphicFrameLocks noGrp="1"/>
          </p:cNvGraphicFramePr>
          <p:nvPr>
            <p:extLst/>
          </p:nvPr>
        </p:nvGraphicFramePr>
        <p:xfrm>
          <a:off x="1500500" y="2326105"/>
          <a:ext cx="9107906" cy="3005252"/>
        </p:xfrm>
        <a:graphic>
          <a:graphicData uri="http://schemas.openxmlformats.org/drawingml/2006/table">
            <a:tbl>
              <a:tblPr/>
              <a:tblGrid>
                <a:gridCol w="1995481">
                  <a:extLst>
                    <a:ext uri="{9D8B030D-6E8A-4147-A177-3AD203B41FA5}">
                      <a16:colId xmlns:a16="http://schemas.microsoft.com/office/drawing/2014/main" xmlns="" val="2853065836"/>
                    </a:ext>
                  </a:extLst>
                </a:gridCol>
                <a:gridCol w="7112425">
                  <a:extLst>
                    <a:ext uri="{9D8B030D-6E8A-4147-A177-3AD203B41FA5}">
                      <a16:colId xmlns:a16="http://schemas.microsoft.com/office/drawing/2014/main" xmlns="" val="2390288349"/>
                    </a:ext>
                  </a:extLst>
                </a:gridCol>
              </a:tblGrid>
              <a:tr h="93044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anose="02020603050405020304" pitchFamily="18" charset="0"/>
                        </a:rPr>
                        <a:t>break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Jumps out of the closest enclosing loop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59792386"/>
                  </a:ext>
                </a:extLst>
              </a:tr>
              <a:tr h="101065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anose="02020603050405020304" pitchFamily="18" charset="0"/>
                        </a:rPr>
                        <a:t>continue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Jumps to the top of the closest enclosing loop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33811313"/>
                  </a:ext>
                </a:extLst>
              </a:tr>
              <a:tr h="106415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anose="02020603050405020304" pitchFamily="18" charset="0"/>
                        </a:rPr>
                        <a:t>pass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Does nothing, empty statement placeholder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53939604"/>
                  </a:ext>
                </a:extLst>
              </a:tr>
            </a:tbl>
          </a:graphicData>
        </a:graphic>
      </p:graphicFrame>
      <p:cxnSp>
        <p:nvCxnSpPr>
          <p:cNvPr id="5" name="Straight Connector 4">
            <a:extLst>
              <a:ext uri="{FF2B5EF4-FFF2-40B4-BE49-F238E27FC236}">
                <a16:creationId xmlns:a16="http://schemas.microsoft.com/office/drawing/2014/main" xmlns="" id="{EAC6CF60-E205-4199-AA27-52F0E08EBD45}"/>
              </a:ext>
            </a:extLst>
          </p:cNvPr>
          <p:cNvCxnSpPr/>
          <p:nvPr/>
        </p:nvCxnSpPr>
        <p:spPr>
          <a:xfrm>
            <a:off x="838200" y="1447785"/>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100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D84295A6-1CC0-4062-A579-D74A05E3CB52}"/>
              </a:ext>
            </a:extLst>
          </p:cNvPr>
          <p:cNvSpPr>
            <a:spLocks noGrp="1" noChangeArrowheads="1"/>
          </p:cNvSpPr>
          <p:nvPr>
            <p:ph type="title"/>
          </p:nvPr>
        </p:nvSpPr>
        <p:spPr>
          <a:xfrm>
            <a:off x="685800" y="145257"/>
            <a:ext cx="10515600" cy="1325563"/>
          </a:xfrm>
        </p:spPr>
        <p:txBody>
          <a:bodyPr>
            <a:normAutofit/>
          </a:bodyPr>
          <a:lstStyle/>
          <a:p>
            <a:r>
              <a:rPr lang="en-US" altLang="en-US" sz="4800" dirty="0">
                <a:latin typeface="Book Antiqua" panose="02040602050305030304" pitchFamily="18" charset="0"/>
              </a:rPr>
              <a:t>The Loop Else Clause</a:t>
            </a:r>
          </a:p>
        </p:txBody>
      </p:sp>
      <p:sp>
        <p:nvSpPr>
          <p:cNvPr id="51203" name="Rectangle 3">
            <a:extLst>
              <a:ext uri="{FF2B5EF4-FFF2-40B4-BE49-F238E27FC236}">
                <a16:creationId xmlns:a16="http://schemas.microsoft.com/office/drawing/2014/main" xmlns="" id="{3731D45C-F476-4AF6-A588-E498F7EFFC26}"/>
              </a:ext>
            </a:extLst>
          </p:cNvPr>
          <p:cNvSpPr>
            <a:spLocks noGrp="1" noChangeArrowheads="1"/>
          </p:cNvSpPr>
          <p:nvPr>
            <p:ph type="body" idx="1"/>
          </p:nvPr>
        </p:nvSpPr>
        <p:spPr>
          <a:xfrm>
            <a:off x="838200" y="1764110"/>
            <a:ext cx="10363200" cy="1219200"/>
          </a:xfrm>
        </p:spPr>
        <p:txBody>
          <a:bodyPr/>
          <a:lstStyle/>
          <a:p>
            <a:r>
              <a:rPr lang="en-US" altLang="en-US" dirty="0"/>
              <a:t>The optional </a:t>
            </a:r>
            <a:r>
              <a:rPr lang="en-US" altLang="en-US" b="1" dirty="0">
                <a:solidFill>
                  <a:schemeClr val="accent2"/>
                </a:solidFill>
              </a:rPr>
              <a:t>else</a:t>
            </a:r>
            <a:r>
              <a:rPr lang="en-US" altLang="en-US" dirty="0"/>
              <a:t> clause runs only if the loop exits normally (not by break)</a:t>
            </a:r>
          </a:p>
        </p:txBody>
      </p:sp>
      <p:sp>
        <p:nvSpPr>
          <p:cNvPr id="51204" name="Rectangle 4">
            <a:extLst>
              <a:ext uri="{FF2B5EF4-FFF2-40B4-BE49-F238E27FC236}">
                <a16:creationId xmlns:a16="http://schemas.microsoft.com/office/drawing/2014/main" xmlns="" id="{5EA2193C-F900-4D4B-AC52-D055F2AA3BAC}"/>
              </a:ext>
            </a:extLst>
          </p:cNvPr>
          <p:cNvSpPr>
            <a:spLocks noChangeArrowheads="1"/>
          </p:cNvSpPr>
          <p:nvPr/>
        </p:nvSpPr>
        <p:spPr bwMode="auto">
          <a:xfrm>
            <a:off x="1983797" y="3152479"/>
            <a:ext cx="3037382" cy="2677656"/>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r>
              <a:rPr lang="en-US" altLang="en-US" sz="2400"/>
              <a:t>x = 1</a:t>
            </a:r>
          </a:p>
          <a:p>
            <a:endParaRPr lang="en-US" altLang="en-US" sz="2400"/>
          </a:p>
          <a:p>
            <a:r>
              <a:rPr lang="en-US" altLang="en-US" sz="2400"/>
              <a:t>while x &lt; 3 :</a:t>
            </a:r>
          </a:p>
          <a:p>
            <a:r>
              <a:rPr lang="en-US" altLang="en-US" sz="2400"/>
              <a:t>    print x</a:t>
            </a:r>
          </a:p>
          <a:p>
            <a:r>
              <a:rPr lang="en-US" altLang="en-US" sz="2400"/>
              <a:t>    x = x + 1</a:t>
            </a:r>
          </a:p>
          <a:p>
            <a:r>
              <a:rPr lang="en-US" altLang="en-US" sz="2400" b="1">
                <a:solidFill>
                  <a:schemeClr val="accent2"/>
                </a:solidFill>
              </a:rPr>
              <a:t>else</a:t>
            </a:r>
            <a:r>
              <a:rPr lang="en-US" altLang="en-US" sz="2400"/>
              <a:t>:</a:t>
            </a:r>
          </a:p>
          <a:p>
            <a:r>
              <a:rPr lang="en-US" altLang="en-US" sz="2400"/>
              <a:t>    print 'hello'</a:t>
            </a:r>
          </a:p>
        </p:txBody>
      </p:sp>
      <p:sp>
        <p:nvSpPr>
          <p:cNvPr id="51205" name="Rectangle 5">
            <a:extLst>
              <a:ext uri="{FF2B5EF4-FFF2-40B4-BE49-F238E27FC236}">
                <a16:creationId xmlns:a16="http://schemas.microsoft.com/office/drawing/2014/main" xmlns="" id="{F0EA6515-D8AA-4695-96FC-9BF0A0FA318E}"/>
              </a:ext>
            </a:extLst>
          </p:cNvPr>
          <p:cNvSpPr>
            <a:spLocks noChangeArrowheads="1"/>
          </p:cNvSpPr>
          <p:nvPr/>
        </p:nvSpPr>
        <p:spPr bwMode="auto">
          <a:xfrm>
            <a:off x="6096000" y="3706477"/>
            <a:ext cx="3420798" cy="1569660"/>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r>
              <a:rPr lang="en-US" altLang="en-US" sz="2400" dirty="0"/>
              <a:t>~: python whileelse.py </a:t>
            </a:r>
          </a:p>
          <a:p>
            <a:r>
              <a:rPr lang="en-US" altLang="en-US" sz="2400" dirty="0"/>
              <a:t>1</a:t>
            </a:r>
          </a:p>
          <a:p>
            <a:r>
              <a:rPr lang="en-US" altLang="en-US" sz="2400" dirty="0"/>
              <a:t>2</a:t>
            </a:r>
          </a:p>
          <a:p>
            <a:r>
              <a:rPr lang="en-US" altLang="en-US" sz="2400" dirty="0"/>
              <a:t>hello</a:t>
            </a:r>
          </a:p>
        </p:txBody>
      </p:sp>
      <p:cxnSp>
        <p:nvCxnSpPr>
          <p:cNvPr id="9" name="Straight Connector 8">
            <a:extLst>
              <a:ext uri="{FF2B5EF4-FFF2-40B4-BE49-F238E27FC236}">
                <a16:creationId xmlns:a16="http://schemas.microsoft.com/office/drawing/2014/main" xmlns="" id="{38B0429F-114B-4368-B09A-F487BF8FB587}"/>
              </a:ext>
            </a:extLst>
          </p:cNvPr>
          <p:cNvCxnSpPr/>
          <p:nvPr/>
        </p:nvCxnSpPr>
        <p:spPr>
          <a:xfrm>
            <a:off x="838200" y="1447785"/>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552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FD80D00-5A22-4146-89B4-0BA4D1E37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229" y="3934164"/>
            <a:ext cx="4029645" cy="2385210"/>
          </a:xfrm>
          <a:prstGeom prst="rect">
            <a:avLst/>
          </a:prstGeom>
        </p:spPr>
      </p:pic>
      <p:pic>
        <p:nvPicPr>
          <p:cNvPr id="5" name="Picture 4">
            <a:extLst>
              <a:ext uri="{FF2B5EF4-FFF2-40B4-BE49-F238E27FC236}">
                <a16:creationId xmlns:a16="http://schemas.microsoft.com/office/drawing/2014/main" xmlns="" id="{C0C87845-841D-4E95-9CBC-66B8E595B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927" y="3591776"/>
            <a:ext cx="2432547" cy="2999451"/>
          </a:xfrm>
          <a:prstGeom prst="rect">
            <a:avLst/>
          </a:prstGeom>
        </p:spPr>
      </p:pic>
      <p:sp>
        <p:nvSpPr>
          <p:cNvPr id="6" name="Arrow: Right 5">
            <a:extLst>
              <a:ext uri="{FF2B5EF4-FFF2-40B4-BE49-F238E27FC236}">
                <a16:creationId xmlns:a16="http://schemas.microsoft.com/office/drawing/2014/main" xmlns="" id="{C962BDA6-7171-4EE8-9038-A1E1EA2136B5}"/>
              </a:ext>
            </a:extLst>
          </p:cNvPr>
          <p:cNvSpPr/>
          <p:nvPr/>
        </p:nvSpPr>
        <p:spPr>
          <a:xfrm>
            <a:off x="5926230" y="4944842"/>
            <a:ext cx="1224697" cy="5841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867BC5D2-ACF1-45C1-8409-0120BF407AF5}"/>
              </a:ext>
            </a:extLst>
          </p:cNvPr>
          <p:cNvSpPr txBox="1"/>
          <p:nvPr/>
        </p:nvSpPr>
        <p:spPr>
          <a:xfrm>
            <a:off x="597568" y="2104503"/>
            <a:ext cx="10785660" cy="1384995"/>
          </a:xfrm>
          <a:prstGeom prst="rect">
            <a:avLst/>
          </a:prstGeom>
          <a:noFill/>
        </p:spPr>
        <p:txBody>
          <a:bodyPr wrap="square">
            <a:spAutoFit/>
          </a:bodyPr>
          <a:lstStyle/>
          <a:p>
            <a:pPr marL="457200" indent="-457200">
              <a:buFont typeface="Arial" panose="020B0604020202020204" pitchFamily="34" charset="0"/>
              <a:buChar char="•"/>
            </a:pPr>
            <a:r>
              <a:rPr lang="en-US" sz="2800" dirty="0"/>
              <a:t>in the first loop, x is set to be the first item in the sequence; </a:t>
            </a:r>
          </a:p>
          <a:p>
            <a:pPr marL="457200" indent="-457200">
              <a:buFont typeface="Arial" panose="020B0604020202020204" pitchFamily="34" charset="0"/>
              <a:buChar char="•"/>
            </a:pPr>
            <a:r>
              <a:rPr lang="en-US" sz="2800" dirty="0"/>
              <a:t>in the second loop, it is set to be the second item of the sequence, </a:t>
            </a:r>
          </a:p>
          <a:p>
            <a:pPr marL="457200" indent="-457200">
              <a:buFont typeface="Arial" panose="020B0604020202020204" pitchFamily="34" charset="0"/>
              <a:buChar char="•"/>
            </a:pPr>
            <a:r>
              <a:rPr lang="en-US" sz="2800" dirty="0"/>
              <a:t>and so on (no matter what was its value before the loop). </a:t>
            </a:r>
          </a:p>
        </p:txBody>
      </p:sp>
      <p:sp>
        <p:nvSpPr>
          <p:cNvPr id="7" name="Title 1">
            <a:extLst>
              <a:ext uri="{FF2B5EF4-FFF2-40B4-BE49-F238E27FC236}">
                <a16:creationId xmlns:a16="http://schemas.microsoft.com/office/drawing/2014/main" xmlns="" id="{0A2D3639-3D59-4020-A20D-475D2317968B}"/>
              </a:ext>
            </a:extLst>
          </p:cNvPr>
          <p:cNvSpPr>
            <a:spLocks noGrp="1"/>
          </p:cNvSpPr>
          <p:nvPr>
            <p:ph type="title"/>
          </p:nvPr>
        </p:nvSpPr>
        <p:spPr>
          <a:xfrm>
            <a:off x="732598" y="51268"/>
            <a:ext cx="10515600" cy="1325563"/>
          </a:xfrm>
        </p:spPr>
        <p:txBody>
          <a:bodyPr>
            <a:normAutofit/>
          </a:bodyPr>
          <a:lstStyle/>
          <a:p>
            <a:r>
              <a:rPr lang="en-US" sz="4800" dirty="0">
                <a:latin typeface="Book Antiqua" panose="02040602050305030304" pitchFamily="18" charset="0"/>
              </a:rPr>
              <a:t>Loops</a:t>
            </a:r>
          </a:p>
        </p:txBody>
      </p:sp>
      <p:cxnSp>
        <p:nvCxnSpPr>
          <p:cNvPr id="9" name="Straight Connector 8">
            <a:extLst>
              <a:ext uri="{FF2B5EF4-FFF2-40B4-BE49-F238E27FC236}">
                <a16:creationId xmlns:a16="http://schemas.microsoft.com/office/drawing/2014/main" xmlns="" id="{3BD36767-0611-4358-9560-E0AB962A8BD9}"/>
              </a:ext>
            </a:extLst>
          </p:cNvPr>
          <p:cNvCxnSpPr/>
          <p:nvPr/>
        </p:nvCxnSpPr>
        <p:spPr>
          <a:xfrm>
            <a:off x="683488" y="1239238"/>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ACEF6E75-A2B9-4EE2-B400-A7F11620B6B5}"/>
              </a:ext>
            </a:extLst>
          </p:cNvPr>
          <p:cNvSpPr txBox="1"/>
          <p:nvPr/>
        </p:nvSpPr>
        <p:spPr>
          <a:xfrm>
            <a:off x="683488" y="1329007"/>
            <a:ext cx="5778317" cy="523220"/>
          </a:xfrm>
          <a:prstGeom prst="rect">
            <a:avLst/>
          </a:prstGeom>
          <a:noFill/>
        </p:spPr>
        <p:txBody>
          <a:bodyPr wrap="square">
            <a:spAutoFit/>
          </a:bodyPr>
          <a:lstStyle/>
          <a:p>
            <a:pPr marL="457200" indent="-457200">
              <a:buFont typeface="Arial" panose="020B0604020202020204" pitchFamily="34" charset="0"/>
              <a:buChar char="•"/>
            </a:pPr>
            <a:r>
              <a:rPr lang="en-US" sz="2800" b="1" dirty="0"/>
              <a:t>for loop</a:t>
            </a:r>
          </a:p>
        </p:txBody>
      </p:sp>
    </p:spTree>
    <p:extLst>
      <p:ext uri="{BB962C8B-B14F-4D97-AF65-F5344CB8AC3E}">
        <p14:creationId xmlns:p14="http://schemas.microsoft.com/office/powerpoint/2010/main" val="219011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D7DB76D-5718-489F-9D2C-EC43F8B1E8DB}"/>
              </a:ext>
            </a:extLst>
          </p:cNvPr>
          <p:cNvSpPr txBox="1"/>
          <p:nvPr/>
        </p:nvSpPr>
        <p:spPr>
          <a:xfrm>
            <a:off x="535229" y="1715103"/>
            <a:ext cx="10640278" cy="954107"/>
          </a:xfrm>
          <a:prstGeom prst="rect">
            <a:avLst/>
          </a:prstGeom>
          <a:noFill/>
        </p:spPr>
        <p:txBody>
          <a:bodyPr wrap="square">
            <a:spAutoFit/>
          </a:bodyPr>
          <a:lstStyle/>
          <a:p>
            <a:pPr marL="457200" indent="-457200">
              <a:buFont typeface="Arial" panose="020B0604020202020204" pitchFamily="34" charset="0"/>
              <a:buChar char="•"/>
            </a:pPr>
            <a:r>
              <a:rPr lang="en-US" sz="2800" dirty="0"/>
              <a:t>To write a program that calculates the exponential value (^2) of all the even numbers in the range from 0 to a given number.  </a:t>
            </a:r>
          </a:p>
        </p:txBody>
      </p:sp>
      <p:pic>
        <p:nvPicPr>
          <p:cNvPr id="7" name="Picture 6">
            <a:extLst>
              <a:ext uri="{FF2B5EF4-FFF2-40B4-BE49-F238E27FC236}">
                <a16:creationId xmlns:a16="http://schemas.microsoft.com/office/drawing/2014/main" xmlns="" id="{D04513B8-8B79-480F-86E8-94EA846D2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281" y="3209175"/>
            <a:ext cx="4487999" cy="2409587"/>
          </a:xfrm>
          <a:prstGeom prst="rect">
            <a:avLst/>
          </a:prstGeom>
        </p:spPr>
      </p:pic>
      <p:pic>
        <p:nvPicPr>
          <p:cNvPr id="9" name="Picture 8">
            <a:extLst>
              <a:ext uri="{FF2B5EF4-FFF2-40B4-BE49-F238E27FC236}">
                <a16:creationId xmlns:a16="http://schemas.microsoft.com/office/drawing/2014/main" xmlns="" id="{462B210D-BC27-4C8A-8A32-E4F4EC68E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107" y="3209176"/>
            <a:ext cx="3239772" cy="2409586"/>
          </a:xfrm>
          <a:prstGeom prst="rect">
            <a:avLst/>
          </a:prstGeom>
        </p:spPr>
      </p:pic>
      <p:sp>
        <p:nvSpPr>
          <p:cNvPr id="11" name="Arrow: Down 10">
            <a:extLst>
              <a:ext uri="{FF2B5EF4-FFF2-40B4-BE49-F238E27FC236}">
                <a16:creationId xmlns:a16="http://schemas.microsoft.com/office/drawing/2014/main" xmlns="" id="{0C6FF23B-59A8-421D-A014-200AA1E58672}"/>
              </a:ext>
            </a:extLst>
          </p:cNvPr>
          <p:cNvSpPr/>
          <p:nvPr/>
        </p:nvSpPr>
        <p:spPr>
          <a:xfrm rot="16200000">
            <a:off x="5957547" y="3522523"/>
            <a:ext cx="525293" cy="185782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xmlns="" id="{4D1CED04-F6FB-4EBD-941C-F7C6AC8F8F5C}"/>
              </a:ext>
            </a:extLst>
          </p:cNvPr>
          <p:cNvCxnSpPr/>
          <p:nvPr/>
        </p:nvCxnSpPr>
        <p:spPr>
          <a:xfrm>
            <a:off x="597568" y="1239238"/>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xmlns="" id="{2EDC3CEB-3CB1-47F1-995F-EAF719271ECE}"/>
              </a:ext>
            </a:extLst>
          </p:cNvPr>
          <p:cNvSpPr>
            <a:spLocks noGrp="1"/>
          </p:cNvSpPr>
          <p:nvPr>
            <p:ph type="title"/>
          </p:nvPr>
        </p:nvSpPr>
        <p:spPr>
          <a:xfrm>
            <a:off x="597568" y="59952"/>
            <a:ext cx="10515600" cy="1325563"/>
          </a:xfrm>
        </p:spPr>
        <p:txBody>
          <a:bodyPr>
            <a:normAutofit/>
          </a:bodyPr>
          <a:lstStyle/>
          <a:p>
            <a:r>
              <a:rPr lang="en-US" sz="4800" dirty="0">
                <a:latin typeface="Book Antiqua" panose="02040602050305030304" pitchFamily="18" charset="0"/>
              </a:rPr>
              <a:t>Loops</a:t>
            </a:r>
          </a:p>
        </p:txBody>
      </p:sp>
    </p:spTree>
    <p:extLst>
      <p:ext uri="{BB962C8B-B14F-4D97-AF65-F5344CB8AC3E}">
        <p14:creationId xmlns:p14="http://schemas.microsoft.com/office/powerpoint/2010/main" val="501586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a:extLst>
              <a:ext uri="{FF2B5EF4-FFF2-40B4-BE49-F238E27FC236}">
                <a16:creationId xmlns:a16="http://schemas.microsoft.com/office/drawing/2014/main" xmlns="" id="{213A5C0E-8F35-47B2-BE92-C95D4877392E}"/>
              </a:ext>
            </a:extLst>
          </p:cNvPr>
          <p:cNvSpPr>
            <a:spLocks noGrp="1" noChangeArrowheads="1"/>
          </p:cNvSpPr>
          <p:nvPr>
            <p:ph type="body" idx="1"/>
          </p:nvPr>
        </p:nvSpPr>
        <p:spPr>
          <a:xfrm>
            <a:off x="1191154" y="1901438"/>
            <a:ext cx="8713788" cy="719137"/>
          </a:xfrm>
        </p:spPr>
        <p:txBody>
          <a:bodyPr/>
          <a:lstStyle/>
          <a:p>
            <a:pPr>
              <a:lnSpc>
                <a:spcPct val="90000"/>
              </a:lnSpc>
            </a:pPr>
            <a:r>
              <a:rPr lang="en-US" altLang="en-US" b="1" dirty="0">
                <a:solidFill>
                  <a:schemeClr val="accent2"/>
                </a:solidFill>
              </a:rPr>
              <a:t>For </a:t>
            </a:r>
            <a:r>
              <a:rPr lang="en-US" altLang="en-US" dirty="0"/>
              <a:t>loops also may have the optional </a:t>
            </a:r>
            <a:r>
              <a:rPr lang="en-US" altLang="en-US" b="1" dirty="0">
                <a:solidFill>
                  <a:schemeClr val="accent2"/>
                </a:solidFill>
              </a:rPr>
              <a:t>else</a:t>
            </a:r>
            <a:r>
              <a:rPr lang="en-US" altLang="en-US" dirty="0"/>
              <a:t> clause</a:t>
            </a:r>
          </a:p>
        </p:txBody>
      </p:sp>
      <p:sp>
        <p:nvSpPr>
          <p:cNvPr id="161800" name="Rectangle 8">
            <a:extLst>
              <a:ext uri="{FF2B5EF4-FFF2-40B4-BE49-F238E27FC236}">
                <a16:creationId xmlns:a16="http://schemas.microsoft.com/office/drawing/2014/main" xmlns="" id="{7197D941-4CBE-4113-A14C-1EA81DE51330}"/>
              </a:ext>
            </a:extLst>
          </p:cNvPr>
          <p:cNvSpPr>
            <a:spLocks noChangeArrowheads="1"/>
          </p:cNvSpPr>
          <p:nvPr/>
        </p:nvSpPr>
        <p:spPr bwMode="auto">
          <a:xfrm>
            <a:off x="4476751" y="4000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61807" name="Rectangle 15">
            <a:extLst>
              <a:ext uri="{FF2B5EF4-FFF2-40B4-BE49-F238E27FC236}">
                <a16:creationId xmlns:a16="http://schemas.microsoft.com/office/drawing/2014/main" xmlns="" id="{1B0D8B30-5A1A-4939-AE56-A6B2773123A7}"/>
              </a:ext>
            </a:extLst>
          </p:cNvPr>
          <p:cNvSpPr>
            <a:spLocks noChangeArrowheads="1"/>
          </p:cNvSpPr>
          <p:nvPr/>
        </p:nvSpPr>
        <p:spPr bwMode="auto">
          <a:xfrm>
            <a:off x="1921070" y="3207920"/>
            <a:ext cx="2875520" cy="1938992"/>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r>
              <a:rPr lang="en-US" altLang="en-US" sz="2400"/>
              <a:t>for x in range(5): </a:t>
            </a:r>
          </a:p>
          <a:p>
            <a:r>
              <a:rPr lang="en-US" altLang="en-US" sz="2400"/>
              <a:t>    print x</a:t>
            </a:r>
          </a:p>
          <a:p>
            <a:r>
              <a:rPr lang="en-US" altLang="en-US" sz="2400"/>
              <a:t>    break</a:t>
            </a:r>
          </a:p>
          <a:p>
            <a:r>
              <a:rPr lang="en-US" altLang="en-US" sz="2400"/>
              <a:t>else :</a:t>
            </a:r>
          </a:p>
          <a:p>
            <a:r>
              <a:rPr lang="en-US" altLang="en-US" sz="2400"/>
              <a:t>    print 'i got here'</a:t>
            </a:r>
          </a:p>
        </p:txBody>
      </p:sp>
      <p:sp>
        <p:nvSpPr>
          <p:cNvPr id="161808" name="Rectangle 16">
            <a:extLst>
              <a:ext uri="{FF2B5EF4-FFF2-40B4-BE49-F238E27FC236}">
                <a16:creationId xmlns:a16="http://schemas.microsoft.com/office/drawing/2014/main" xmlns="" id="{5887DAB7-3478-472E-B115-94D6F96255D1}"/>
              </a:ext>
            </a:extLst>
          </p:cNvPr>
          <p:cNvSpPr>
            <a:spLocks noChangeArrowheads="1"/>
          </p:cNvSpPr>
          <p:nvPr/>
        </p:nvSpPr>
        <p:spPr bwMode="auto">
          <a:xfrm>
            <a:off x="6096000" y="3818964"/>
            <a:ext cx="3871251" cy="830997"/>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r>
              <a:rPr lang="en-US" altLang="en-US" sz="2400" dirty="0"/>
              <a:t>~: python elseforloop.py </a:t>
            </a:r>
          </a:p>
          <a:p>
            <a:r>
              <a:rPr lang="en-US" altLang="en-US" sz="2400" dirty="0"/>
              <a:t>1</a:t>
            </a:r>
          </a:p>
        </p:txBody>
      </p:sp>
      <p:sp>
        <p:nvSpPr>
          <p:cNvPr id="10" name="Rectangle 2">
            <a:extLst>
              <a:ext uri="{FF2B5EF4-FFF2-40B4-BE49-F238E27FC236}">
                <a16:creationId xmlns:a16="http://schemas.microsoft.com/office/drawing/2014/main" xmlns="" id="{ADB52A84-E452-410F-8775-126CC6842BBA}"/>
              </a:ext>
            </a:extLst>
          </p:cNvPr>
          <p:cNvSpPr>
            <a:spLocks noGrp="1" noChangeArrowheads="1"/>
          </p:cNvSpPr>
          <p:nvPr>
            <p:ph type="title"/>
          </p:nvPr>
        </p:nvSpPr>
        <p:spPr>
          <a:xfrm>
            <a:off x="685800" y="145257"/>
            <a:ext cx="10515600" cy="1325563"/>
          </a:xfrm>
        </p:spPr>
        <p:txBody>
          <a:bodyPr>
            <a:normAutofit/>
          </a:bodyPr>
          <a:lstStyle/>
          <a:p>
            <a:r>
              <a:rPr lang="en-US" altLang="en-US" sz="4800" dirty="0">
                <a:latin typeface="Book Antiqua" panose="02040602050305030304" pitchFamily="18" charset="0"/>
              </a:rPr>
              <a:t>The Loop Else Clause</a:t>
            </a:r>
          </a:p>
        </p:txBody>
      </p:sp>
      <p:cxnSp>
        <p:nvCxnSpPr>
          <p:cNvPr id="12" name="Straight Connector 11">
            <a:extLst>
              <a:ext uri="{FF2B5EF4-FFF2-40B4-BE49-F238E27FC236}">
                <a16:creationId xmlns:a16="http://schemas.microsoft.com/office/drawing/2014/main" xmlns="" id="{D26D9C15-1450-4F53-B9CB-C2DBEF4C599F}"/>
              </a:ext>
            </a:extLst>
          </p:cNvPr>
          <p:cNvCxnSpPr/>
          <p:nvPr/>
        </p:nvCxnSpPr>
        <p:spPr>
          <a:xfrm>
            <a:off x="838200" y="1447785"/>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690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1EB778D-7FEF-445D-92EF-894B3DBB8D8E}"/>
              </a:ext>
            </a:extLst>
          </p:cNvPr>
          <p:cNvSpPr txBox="1"/>
          <p:nvPr/>
        </p:nvSpPr>
        <p:spPr>
          <a:xfrm>
            <a:off x="734438" y="413149"/>
            <a:ext cx="239786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Lists</a:t>
            </a:r>
          </a:p>
        </p:txBody>
      </p:sp>
      <p:sp>
        <p:nvSpPr>
          <p:cNvPr id="5" name="TextBox 4">
            <a:extLst>
              <a:ext uri="{FF2B5EF4-FFF2-40B4-BE49-F238E27FC236}">
                <a16:creationId xmlns:a16="http://schemas.microsoft.com/office/drawing/2014/main" xmlns="" id="{CCFD1FCD-B28E-48A7-89F4-ECFCAA8D91E8}"/>
              </a:ext>
            </a:extLst>
          </p:cNvPr>
          <p:cNvSpPr txBox="1"/>
          <p:nvPr/>
        </p:nvSpPr>
        <p:spPr>
          <a:xfrm>
            <a:off x="581948" y="1540949"/>
            <a:ext cx="11028104" cy="230832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Python lists are similar to arrays in other programming languages; they are ordered collections of any type of  object.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Lists are data structures that hold values separated by commas inside square brackets ([]) These values can either be strings or integers.</a:t>
            </a:r>
            <a:endParaRPr lang="en-US" sz="2400" dirty="0"/>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5B13FA43-08EF-4774-851F-6427AF212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0" y="4150983"/>
            <a:ext cx="6210300" cy="1347816"/>
          </a:xfrm>
          <a:prstGeom prst="rect">
            <a:avLst/>
          </a:prstGeom>
        </p:spPr>
      </p:pic>
      <p:cxnSp>
        <p:nvCxnSpPr>
          <p:cNvPr id="13" name="Straight Connector 12">
            <a:extLst>
              <a:ext uri="{FF2B5EF4-FFF2-40B4-BE49-F238E27FC236}">
                <a16:creationId xmlns:a16="http://schemas.microsoft.com/office/drawing/2014/main" xmlns="" id="{DFED68D3-9757-4C51-8888-CDCAAE557D0B}"/>
              </a:ext>
            </a:extLst>
          </p:cNvPr>
          <p:cNvCxnSpPr/>
          <p:nvPr/>
        </p:nvCxnSpPr>
        <p:spPr>
          <a:xfrm>
            <a:off x="597568" y="1239238"/>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03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ook Antiqua" panose="02040602050305030304" pitchFamily="18" charset="0"/>
              </a:rPr>
              <a:t>Why Python?</a:t>
            </a:r>
          </a:p>
        </p:txBody>
      </p:sp>
      <p:sp>
        <p:nvSpPr>
          <p:cNvPr id="3" name="Content Placeholder 2"/>
          <p:cNvSpPr>
            <a:spLocks noGrp="1"/>
          </p:cNvSpPr>
          <p:nvPr>
            <p:ph idx="1"/>
          </p:nvPr>
        </p:nvSpPr>
        <p:spPr>
          <a:xfrm>
            <a:off x="1186096" y="1690688"/>
            <a:ext cx="9819807" cy="5039896"/>
          </a:xfrm>
        </p:spPr>
        <p:txBody>
          <a:bodyPr>
            <a:noAutofit/>
          </a:bodyPr>
          <a:lstStyle/>
          <a:p>
            <a:pPr marL="0" indent="0">
              <a:buNone/>
            </a:pPr>
            <a:endParaRPr lang="en-US" sz="11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Python is friendly. </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Prototyping in Python is quick.</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Many security tools are written in Python </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Adding modules is painless.</a:t>
            </a:r>
          </a:p>
          <a:p>
            <a:pPr marL="228600" lvl="1">
              <a:spcBef>
                <a:spcPts val="1000"/>
              </a:spcBef>
              <a:buFont typeface="Wingdings" panose="05000000000000000000" pitchFamily="2" charset="2"/>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latin typeface="Times New Roman" panose="02020603050405020304" pitchFamily="18" charset="0"/>
                <a:cs typeface="Times New Roman" panose="02020603050405020304" pitchFamily="18" charset="0"/>
              </a:rPr>
              <a:t>Widely used (Google, NASA, Yahoo, </a:t>
            </a:r>
            <a:r>
              <a:rPr lang="en-US" sz="2800" dirty="0" err="1">
                <a:latin typeface="Times New Roman" panose="02020603050405020304" pitchFamily="18" charset="0"/>
                <a:cs typeface="Times New Roman" panose="02020603050405020304" pitchFamily="18" charset="0"/>
              </a:rPr>
              <a:t>etc</a:t>
            </a:r>
            <a:r>
              <a:rPr lang="en-US" sz="2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It is a multi-platform and open source language.</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It is a simple, fast, robust, and powerful language.</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Python allows penetration testers and programmers to save time by creating scripts that accelerate a job or task performance.</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p:txBody>
      </p:sp>
      <p:cxnSp>
        <p:nvCxnSpPr>
          <p:cNvPr id="4" name="Straight Connector 3"/>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E3F82007-5429-4517-A99D-4F50379F10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6806" y="1714240"/>
            <a:ext cx="3515194" cy="2837287"/>
          </a:xfrm>
          <a:prstGeom prst="rect">
            <a:avLst/>
          </a:prstGeom>
        </p:spPr>
      </p:pic>
    </p:spTree>
    <p:extLst>
      <p:ext uri="{BB962C8B-B14F-4D97-AF65-F5344CB8AC3E}">
        <p14:creationId xmlns:p14="http://schemas.microsoft.com/office/powerpoint/2010/main" val="2006204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32F50F-2B05-4BF8-A0CC-49D33042C85B}"/>
              </a:ext>
            </a:extLst>
          </p:cNvPr>
          <p:cNvSpPr txBox="1"/>
          <p:nvPr/>
        </p:nvSpPr>
        <p:spPr>
          <a:xfrm>
            <a:off x="597567" y="1555264"/>
            <a:ext cx="10713899" cy="954107"/>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almost every programming language, indices start from 0; this  applies to Python as well.</a:t>
            </a:r>
          </a:p>
        </p:txBody>
      </p:sp>
      <p:graphicFrame>
        <p:nvGraphicFramePr>
          <p:cNvPr id="4" name="Table 10">
            <a:extLst>
              <a:ext uri="{FF2B5EF4-FFF2-40B4-BE49-F238E27FC236}">
                <a16:creationId xmlns:a16="http://schemas.microsoft.com/office/drawing/2014/main" xmlns="" id="{2ACBF699-5076-46E4-90B5-1823285D4338}"/>
              </a:ext>
            </a:extLst>
          </p:cNvPr>
          <p:cNvGraphicFramePr>
            <a:graphicFrameLocks noGrp="1"/>
          </p:cNvGraphicFramePr>
          <p:nvPr>
            <p:extLst/>
          </p:nvPr>
        </p:nvGraphicFramePr>
        <p:xfrm>
          <a:off x="7359782" y="2837129"/>
          <a:ext cx="4584970" cy="2651760"/>
        </p:xfrm>
        <a:graphic>
          <a:graphicData uri="http://schemas.openxmlformats.org/drawingml/2006/table">
            <a:tbl>
              <a:tblPr firstRow="1" bandRow="1">
                <a:tableStyleId>{21E4AEA4-8DFA-4A89-87EB-49C32662AFE0}</a:tableStyleId>
              </a:tblPr>
              <a:tblGrid>
                <a:gridCol w="1900134">
                  <a:extLst>
                    <a:ext uri="{9D8B030D-6E8A-4147-A177-3AD203B41FA5}">
                      <a16:colId xmlns:a16="http://schemas.microsoft.com/office/drawing/2014/main" xmlns="" val="757520248"/>
                    </a:ext>
                  </a:extLst>
                </a:gridCol>
                <a:gridCol w="2684836">
                  <a:extLst>
                    <a:ext uri="{9D8B030D-6E8A-4147-A177-3AD203B41FA5}">
                      <a16:colId xmlns:a16="http://schemas.microsoft.com/office/drawing/2014/main" xmlns="" val="3496410035"/>
                    </a:ext>
                  </a:extLst>
                </a:gridCol>
              </a:tblGrid>
              <a:tr h="348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Index</a:t>
                      </a:r>
                    </a:p>
                    <a:p>
                      <a:pPr algn="ctr"/>
                      <a:endParaRPr lang="en-US" sz="2400" dirty="0"/>
                    </a:p>
                  </a:txBody>
                  <a:tcPr>
                    <a:solidFill>
                      <a:srgbClr val="FF0000"/>
                    </a:solidFill>
                  </a:tcPr>
                </a:tc>
                <a:tc>
                  <a:txBody>
                    <a:bodyPr/>
                    <a:lstStyle/>
                    <a:p>
                      <a:r>
                        <a:rPr lang="en-US" sz="2400" dirty="0"/>
                        <a:t>Element value</a:t>
                      </a:r>
                    </a:p>
                  </a:txBody>
                  <a:tcPr>
                    <a:solidFill>
                      <a:srgbClr val="FF0000"/>
                    </a:solidFill>
                  </a:tcPr>
                </a:tc>
                <a:extLst>
                  <a:ext uri="{0D108BD9-81ED-4DB2-BD59-A6C34878D82A}">
                    <a16:rowId xmlns:a16="http://schemas.microsoft.com/office/drawing/2014/main" xmlns="" val="983786124"/>
                  </a:ext>
                </a:extLst>
              </a:tr>
              <a:tr h="447927">
                <a:tc>
                  <a:txBody>
                    <a:bodyPr/>
                    <a:lstStyle/>
                    <a:p>
                      <a:pPr algn="ctr"/>
                      <a:r>
                        <a:rPr lang="en-US" sz="24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first</a:t>
                      </a:r>
                    </a:p>
                  </a:txBody>
                  <a:tcPr/>
                </a:tc>
                <a:extLst>
                  <a:ext uri="{0D108BD9-81ED-4DB2-BD59-A6C34878D82A}">
                    <a16:rowId xmlns:a16="http://schemas.microsoft.com/office/drawing/2014/main" xmlns="" val="719371991"/>
                  </a:ext>
                </a:extLst>
              </a:tr>
              <a:tr h="447927">
                <a:tc>
                  <a:txBody>
                    <a:bodyPr/>
                    <a:lstStyle/>
                    <a:p>
                      <a:pPr algn="ctr"/>
                      <a:r>
                        <a:rPr lang="en-US" sz="2400" dirty="0"/>
                        <a:t>1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2 </a:t>
                      </a:r>
                    </a:p>
                  </a:txBody>
                  <a:tcPr/>
                </a:tc>
                <a:extLst>
                  <a:ext uri="{0D108BD9-81ED-4DB2-BD59-A6C34878D82A}">
                    <a16:rowId xmlns:a16="http://schemas.microsoft.com/office/drawing/2014/main" xmlns="" val="2735456452"/>
                  </a:ext>
                </a:extLst>
              </a:tr>
              <a:tr h="1282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t>els</a:t>
                      </a:r>
                      <a:endParaRPr lang="en-US" sz="2400" dirty="0"/>
                    </a:p>
                  </a:txBody>
                  <a:tcPr/>
                </a:tc>
                <a:extLst>
                  <a:ext uri="{0D108BD9-81ED-4DB2-BD59-A6C34878D82A}">
                    <a16:rowId xmlns:a16="http://schemas.microsoft.com/office/drawing/2014/main" xmlns="" val="1011879193"/>
                  </a:ext>
                </a:extLst>
              </a:tr>
              <a:tr h="345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4</a:t>
                      </a:r>
                    </a:p>
                  </a:txBody>
                  <a:tcPr/>
                </a:tc>
                <a:extLst>
                  <a:ext uri="{0D108BD9-81ED-4DB2-BD59-A6C34878D82A}">
                    <a16:rowId xmlns:a16="http://schemas.microsoft.com/office/drawing/2014/main" xmlns="" val="2784716241"/>
                  </a:ext>
                </a:extLst>
              </a:tr>
            </a:tbl>
          </a:graphicData>
        </a:graphic>
      </p:graphicFrame>
      <p:pic>
        <p:nvPicPr>
          <p:cNvPr id="8" name="Picture 7">
            <a:extLst>
              <a:ext uri="{FF2B5EF4-FFF2-40B4-BE49-F238E27FC236}">
                <a16:creationId xmlns:a16="http://schemas.microsoft.com/office/drawing/2014/main" xmlns="" id="{A7D1F623-C103-4C30-82BA-1AC47B60F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17" y="2837129"/>
            <a:ext cx="5848752" cy="602912"/>
          </a:xfrm>
          <a:prstGeom prst="rect">
            <a:avLst/>
          </a:prstGeom>
        </p:spPr>
      </p:pic>
      <p:sp>
        <p:nvSpPr>
          <p:cNvPr id="7" name="TextBox 6">
            <a:extLst>
              <a:ext uri="{FF2B5EF4-FFF2-40B4-BE49-F238E27FC236}">
                <a16:creationId xmlns:a16="http://schemas.microsoft.com/office/drawing/2014/main" xmlns="" id="{F047514C-7CF3-426B-BE11-BB672A14F855}"/>
              </a:ext>
            </a:extLst>
          </p:cNvPr>
          <p:cNvSpPr txBox="1"/>
          <p:nvPr/>
        </p:nvSpPr>
        <p:spPr>
          <a:xfrm>
            <a:off x="734438" y="413149"/>
            <a:ext cx="239786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Lists</a:t>
            </a:r>
          </a:p>
        </p:txBody>
      </p:sp>
      <p:cxnSp>
        <p:nvCxnSpPr>
          <p:cNvPr id="9" name="Straight Connector 8">
            <a:extLst>
              <a:ext uri="{FF2B5EF4-FFF2-40B4-BE49-F238E27FC236}">
                <a16:creationId xmlns:a16="http://schemas.microsoft.com/office/drawing/2014/main" xmlns="" id="{EE7C87B2-199E-4087-87C2-FD4A1B5E9082}"/>
              </a:ext>
            </a:extLst>
          </p:cNvPr>
          <p:cNvCxnSpPr/>
          <p:nvPr/>
        </p:nvCxnSpPr>
        <p:spPr>
          <a:xfrm>
            <a:off x="597568" y="1239238"/>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xmlns="" id="{CDA2E721-8DB4-4C6A-99EF-9C2909129D5D}"/>
              </a:ext>
            </a:extLst>
          </p:cNvPr>
          <p:cNvCxnSpPr>
            <a:cxnSpLocks/>
            <a:stCxn id="8" idx="2"/>
          </p:cNvCxnSpPr>
          <p:nvPr/>
        </p:nvCxnSpPr>
        <p:spPr>
          <a:xfrm rot="16200000" flipH="1">
            <a:off x="5110532" y="1734902"/>
            <a:ext cx="544110" cy="3954388"/>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xmlns="" id="{9323FBE1-4690-42A3-A30A-9B3C59A7046E}"/>
              </a:ext>
            </a:extLst>
          </p:cNvPr>
          <p:cNvCxnSpPr>
            <a:cxnSpLocks/>
          </p:cNvCxnSpPr>
          <p:nvPr/>
        </p:nvCxnSpPr>
        <p:spPr>
          <a:xfrm>
            <a:off x="4334933" y="3488267"/>
            <a:ext cx="3024849" cy="955796"/>
          </a:xfrm>
          <a:prstGeom prst="bentConnector3">
            <a:avLst>
              <a:gd name="adj1" fmla="val 737"/>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xmlns="" id="{14EE6886-99A2-4B2B-B9ED-E032B9650763}"/>
              </a:ext>
            </a:extLst>
          </p:cNvPr>
          <p:cNvCxnSpPr>
            <a:cxnSpLocks/>
          </p:cNvCxnSpPr>
          <p:nvPr/>
        </p:nvCxnSpPr>
        <p:spPr>
          <a:xfrm>
            <a:off x="4961467" y="3417960"/>
            <a:ext cx="2398315" cy="1468017"/>
          </a:xfrm>
          <a:prstGeom prst="bentConnector3">
            <a:avLst>
              <a:gd name="adj1" fmla="val -130"/>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xmlns="" id="{3BFEFF69-548A-4736-AE86-1B0313DD750A}"/>
              </a:ext>
            </a:extLst>
          </p:cNvPr>
          <p:cNvCxnSpPr>
            <a:cxnSpLocks/>
          </p:cNvCxnSpPr>
          <p:nvPr/>
        </p:nvCxnSpPr>
        <p:spPr>
          <a:xfrm rot="16200000" flipH="1">
            <a:off x="5664724" y="3583075"/>
            <a:ext cx="1789866" cy="1600250"/>
          </a:xfrm>
          <a:prstGeom prst="bentConnector3">
            <a:avLst>
              <a:gd name="adj1" fmla="val 10014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963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95C55E1-0C44-4DB2-8C92-73E28DB9C131}"/>
              </a:ext>
            </a:extLst>
          </p:cNvPr>
          <p:cNvSpPr txBox="1"/>
          <p:nvPr/>
        </p:nvSpPr>
        <p:spPr>
          <a:xfrm>
            <a:off x="597568" y="1672236"/>
            <a:ext cx="11366771" cy="2308324"/>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lists can contain objects of different  types. </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We do not need to fix its size.</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Python gives you the ability to append values at the end of the list.  </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You can also remove a value from the list.</a:t>
            </a:r>
          </a:p>
          <a:p>
            <a:pPr marL="342900" indent="-3429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003DB9A2-4D43-41C5-A81F-00C0BB214B77}"/>
              </a:ext>
            </a:extLst>
          </p:cNvPr>
          <p:cNvSpPr txBox="1"/>
          <p:nvPr/>
        </p:nvSpPr>
        <p:spPr>
          <a:xfrm>
            <a:off x="3046379" y="4324082"/>
            <a:ext cx="6099242" cy="120032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example = ['python', 'is', 'number', 1]</a:t>
            </a:r>
          </a:p>
          <a:p>
            <a:r>
              <a:rPr lang="en-US" sz="2400" dirty="0"/>
              <a:t>&gt;&gt;&gt; print (example)</a:t>
            </a:r>
          </a:p>
          <a:p>
            <a:r>
              <a:rPr lang="en-US" sz="2400" dirty="0"/>
              <a:t>['python', 'is', 'number', 1]</a:t>
            </a:r>
          </a:p>
        </p:txBody>
      </p:sp>
      <p:sp>
        <p:nvSpPr>
          <p:cNvPr id="13" name="TextBox 12">
            <a:extLst>
              <a:ext uri="{FF2B5EF4-FFF2-40B4-BE49-F238E27FC236}">
                <a16:creationId xmlns:a16="http://schemas.microsoft.com/office/drawing/2014/main" xmlns="" id="{D2E94C39-1DA1-4424-92B6-05B25A8766D0}"/>
              </a:ext>
            </a:extLst>
          </p:cNvPr>
          <p:cNvSpPr txBox="1"/>
          <p:nvPr/>
        </p:nvSpPr>
        <p:spPr>
          <a:xfrm>
            <a:off x="734438" y="413149"/>
            <a:ext cx="239786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Lists</a:t>
            </a:r>
          </a:p>
        </p:txBody>
      </p:sp>
      <p:cxnSp>
        <p:nvCxnSpPr>
          <p:cNvPr id="14" name="Straight Connector 13">
            <a:extLst>
              <a:ext uri="{FF2B5EF4-FFF2-40B4-BE49-F238E27FC236}">
                <a16:creationId xmlns:a16="http://schemas.microsoft.com/office/drawing/2014/main" xmlns="" id="{AE254F16-576E-40E2-B213-7808300EA126}"/>
              </a:ext>
            </a:extLst>
          </p:cNvPr>
          <p:cNvCxnSpPr/>
          <p:nvPr/>
        </p:nvCxnSpPr>
        <p:spPr>
          <a:xfrm>
            <a:off x="597568" y="1239238"/>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589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DBC0E91-BDEA-4828-9294-C3F272283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1"/>
            <a:ext cx="12192001" cy="4623879"/>
          </a:xfrm>
          <a:prstGeom prst="rect">
            <a:avLst/>
          </a:prstGeom>
        </p:spPr>
      </p:pic>
      <p:sp>
        <p:nvSpPr>
          <p:cNvPr id="3" name="TextBox 2">
            <a:extLst>
              <a:ext uri="{FF2B5EF4-FFF2-40B4-BE49-F238E27FC236}">
                <a16:creationId xmlns:a16="http://schemas.microsoft.com/office/drawing/2014/main" xmlns="" id="{5F992516-1B0B-46BD-89DF-36B1A535B8A1}"/>
              </a:ext>
            </a:extLst>
          </p:cNvPr>
          <p:cNvSpPr txBox="1"/>
          <p:nvPr/>
        </p:nvSpPr>
        <p:spPr>
          <a:xfrm>
            <a:off x="734438" y="413149"/>
            <a:ext cx="536156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Nested Lists</a:t>
            </a:r>
          </a:p>
        </p:txBody>
      </p:sp>
      <p:cxnSp>
        <p:nvCxnSpPr>
          <p:cNvPr id="4" name="Straight Connector 3">
            <a:extLst>
              <a:ext uri="{FF2B5EF4-FFF2-40B4-BE49-F238E27FC236}">
                <a16:creationId xmlns:a16="http://schemas.microsoft.com/office/drawing/2014/main" xmlns="" id="{3C9C8392-F67B-4705-A978-AF64CAD568FF}"/>
              </a:ext>
            </a:extLst>
          </p:cNvPr>
          <p:cNvCxnSpPr/>
          <p:nvPr/>
        </p:nvCxnSpPr>
        <p:spPr>
          <a:xfrm>
            <a:off x="597568" y="1239238"/>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939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567834A-09F2-4F0B-BDE5-ACB1A1740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02" y="3007315"/>
            <a:ext cx="11627796" cy="3556877"/>
          </a:xfrm>
          <a:prstGeom prst="rect">
            <a:avLst/>
          </a:prstGeom>
        </p:spPr>
      </p:pic>
      <p:sp>
        <p:nvSpPr>
          <p:cNvPr id="5" name="TextBox 4">
            <a:extLst>
              <a:ext uri="{FF2B5EF4-FFF2-40B4-BE49-F238E27FC236}">
                <a16:creationId xmlns:a16="http://schemas.microsoft.com/office/drawing/2014/main" xmlns="" id="{D94B2030-D172-4B72-844F-53E3E276E2CE}"/>
              </a:ext>
            </a:extLst>
          </p:cNvPr>
          <p:cNvSpPr txBox="1"/>
          <p:nvPr/>
        </p:nvSpPr>
        <p:spPr>
          <a:xfrm>
            <a:off x="862774" y="1227025"/>
            <a:ext cx="10199451" cy="156966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Python implements many functions that can be used to modify a list:</a:t>
            </a:r>
          </a:p>
          <a:p>
            <a:r>
              <a:rPr lang="en-US" sz="2400" b="1" dirty="0">
                <a:solidFill>
                  <a:srgbClr val="FF0000"/>
                </a:solidFill>
              </a:rPr>
              <a:t>• append: </a:t>
            </a:r>
            <a:r>
              <a:rPr lang="en-US" sz="2400" dirty="0">
                <a:latin typeface="Times New Roman" panose="02020603050405020304" pitchFamily="18" charset="0"/>
                <a:cs typeface="Times New Roman" panose="02020603050405020304" pitchFamily="18" charset="0"/>
              </a:rPr>
              <a:t>append a new element to the target list</a:t>
            </a:r>
          </a:p>
          <a:p>
            <a:r>
              <a:rPr lang="en-US" sz="2400" b="1" dirty="0">
                <a:solidFill>
                  <a:srgbClr val="FF0000"/>
                </a:solidFill>
              </a:rPr>
              <a:t>• extend: </a:t>
            </a:r>
            <a:r>
              <a:rPr lang="en-US" sz="2400" dirty="0">
                <a:latin typeface="Times New Roman" panose="02020603050405020304" pitchFamily="18" charset="0"/>
                <a:cs typeface="Times New Roman" panose="02020603050405020304" pitchFamily="18" charset="0"/>
              </a:rPr>
              <a:t>allows to add one list to another </a:t>
            </a:r>
          </a:p>
          <a:p>
            <a:r>
              <a:rPr lang="en-US" sz="2400" b="1" dirty="0">
                <a:solidFill>
                  <a:srgbClr val="FF0000"/>
                </a:solidFill>
              </a:rPr>
              <a:t>• insert: </a:t>
            </a:r>
            <a:r>
              <a:rPr lang="en-US" sz="2400" dirty="0">
                <a:latin typeface="Times New Roman" panose="02020603050405020304" pitchFamily="18" charset="0"/>
                <a:cs typeface="Times New Roman" panose="02020603050405020304" pitchFamily="18" charset="0"/>
              </a:rPr>
              <a:t>add a new list element right before a specific index</a:t>
            </a:r>
          </a:p>
        </p:txBody>
      </p:sp>
      <p:sp>
        <p:nvSpPr>
          <p:cNvPr id="4" name="TextBox 3">
            <a:extLst>
              <a:ext uri="{FF2B5EF4-FFF2-40B4-BE49-F238E27FC236}">
                <a16:creationId xmlns:a16="http://schemas.microsoft.com/office/drawing/2014/main" xmlns="" id="{EBCF96DD-EF0B-413F-BF18-FB6D5270D6C2}"/>
              </a:ext>
            </a:extLst>
          </p:cNvPr>
          <p:cNvSpPr txBox="1"/>
          <p:nvPr/>
        </p:nvSpPr>
        <p:spPr>
          <a:xfrm>
            <a:off x="734438" y="293808"/>
            <a:ext cx="239786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Lists</a:t>
            </a:r>
          </a:p>
        </p:txBody>
      </p:sp>
      <p:cxnSp>
        <p:nvCxnSpPr>
          <p:cNvPr id="6" name="Straight Connector 5">
            <a:extLst>
              <a:ext uri="{FF2B5EF4-FFF2-40B4-BE49-F238E27FC236}">
                <a16:creationId xmlns:a16="http://schemas.microsoft.com/office/drawing/2014/main" xmlns="" id="{B0244CEB-23AB-407F-9ECA-DE999A7C9C91}"/>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144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54515A9-D8BE-4DD3-88CB-756120C5B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92" y="2720391"/>
            <a:ext cx="11847608" cy="4001251"/>
          </a:xfrm>
          <a:prstGeom prst="rect">
            <a:avLst/>
          </a:prstGeom>
        </p:spPr>
      </p:pic>
      <p:sp>
        <p:nvSpPr>
          <p:cNvPr id="5" name="TextBox 4">
            <a:extLst>
              <a:ext uri="{FF2B5EF4-FFF2-40B4-BE49-F238E27FC236}">
                <a16:creationId xmlns:a16="http://schemas.microsoft.com/office/drawing/2014/main" xmlns="" id="{1F58264A-9C7C-4E9A-8BE7-E8DAC05D3069}"/>
              </a:ext>
            </a:extLst>
          </p:cNvPr>
          <p:cNvSpPr txBox="1"/>
          <p:nvPr/>
        </p:nvSpPr>
        <p:spPr>
          <a:xfrm>
            <a:off x="344392" y="1304310"/>
            <a:ext cx="11250040" cy="120032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the previous methods can be used to add or edit list elements, the del method can be used to delete list items.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that once elements are deleted, indices are automatically updated.</a:t>
            </a:r>
          </a:p>
        </p:txBody>
      </p:sp>
      <p:sp>
        <p:nvSpPr>
          <p:cNvPr id="4" name="TextBox 3">
            <a:extLst>
              <a:ext uri="{FF2B5EF4-FFF2-40B4-BE49-F238E27FC236}">
                <a16:creationId xmlns:a16="http://schemas.microsoft.com/office/drawing/2014/main" xmlns="" id="{28F0E308-798F-4567-85E6-BC7ADA2EFC8C}"/>
              </a:ext>
            </a:extLst>
          </p:cNvPr>
          <p:cNvSpPr txBox="1"/>
          <p:nvPr/>
        </p:nvSpPr>
        <p:spPr>
          <a:xfrm>
            <a:off x="734438" y="293808"/>
            <a:ext cx="239786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Lists</a:t>
            </a:r>
          </a:p>
        </p:txBody>
      </p:sp>
      <p:cxnSp>
        <p:nvCxnSpPr>
          <p:cNvPr id="6" name="Straight Connector 5">
            <a:extLst>
              <a:ext uri="{FF2B5EF4-FFF2-40B4-BE49-F238E27FC236}">
                <a16:creationId xmlns:a16="http://schemas.microsoft.com/office/drawing/2014/main" xmlns="" id="{132D6756-A0F7-4B3D-BB7D-40BBEE2EA9EF}"/>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724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35BDA0-B512-4661-B8F6-3F4EDD786C53}"/>
              </a:ext>
            </a:extLst>
          </p:cNvPr>
          <p:cNvSpPr txBox="1"/>
          <p:nvPr/>
        </p:nvSpPr>
        <p:spPr>
          <a:xfrm>
            <a:off x="441691" y="1478504"/>
            <a:ext cx="11464048"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remove</a:t>
            </a:r>
            <a:r>
              <a:rPr lang="en-US" sz="2400" dirty="0">
                <a:latin typeface="Times New Roman" panose="02020603050405020304" pitchFamily="18" charset="0"/>
                <a:cs typeface="Times New Roman" panose="02020603050405020304" pitchFamily="18" charset="0"/>
              </a:rPr>
              <a:t> method is quite different from the others. It does not work with indices; instead, it looks for a given value within the list, and if this exists, it removes the element.</a:t>
            </a:r>
          </a:p>
          <a:p>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that only the first instance of that value is removed.</a:t>
            </a:r>
          </a:p>
        </p:txBody>
      </p:sp>
      <p:pic>
        <p:nvPicPr>
          <p:cNvPr id="5" name="Picture 4">
            <a:extLst>
              <a:ext uri="{FF2B5EF4-FFF2-40B4-BE49-F238E27FC236}">
                <a16:creationId xmlns:a16="http://schemas.microsoft.com/office/drawing/2014/main" xmlns="" id="{8B38145A-20D5-4CE9-BB6A-BBB600DF8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29" y="3240504"/>
            <a:ext cx="12036572" cy="3617495"/>
          </a:xfrm>
          <a:prstGeom prst="rect">
            <a:avLst/>
          </a:prstGeom>
        </p:spPr>
      </p:pic>
      <p:sp>
        <p:nvSpPr>
          <p:cNvPr id="4" name="TextBox 3">
            <a:extLst>
              <a:ext uri="{FF2B5EF4-FFF2-40B4-BE49-F238E27FC236}">
                <a16:creationId xmlns:a16="http://schemas.microsoft.com/office/drawing/2014/main" xmlns="" id="{4D016EEE-525F-44BB-A630-59A04585DD60}"/>
              </a:ext>
            </a:extLst>
          </p:cNvPr>
          <p:cNvSpPr txBox="1"/>
          <p:nvPr/>
        </p:nvSpPr>
        <p:spPr>
          <a:xfrm>
            <a:off x="734438" y="293808"/>
            <a:ext cx="239786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Lists</a:t>
            </a:r>
          </a:p>
        </p:txBody>
      </p:sp>
      <p:cxnSp>
        <p:nvCxnSpPr>
          <p:cNvPr id="6" name="Straight Connector 5">
            <a:extLst>
              <a:ext uri="{FF2B5EF4-FFF2-40B4-BE49-F238E27FC236}">
                <a16:creationId xmlns:a16="http://schemas.microsoft.com/office/drawing/2014/main" xmlns="" id="{962CC714-7CE6-4745-B0A6-F40809ED9F9E}"/>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448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540CE17-512D-4A63-A4BC-42CFDC91866D}"/>
              </a:ext>
            </a:extLst>
          </p:cNvPr>
          <p:cNvSpPr txBox="1"/>
          <p:nvPr/>
        </p:nvSpPr>
        <p:spPr>
          <a:xfrm>
            <a:off x="860559" y="274847"/>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Dictionaries</a:t>
            </a:r>
          </a:p>
        </p:txBody>
      </p:sp>
      <p:sp>
        <p:nvSpPr>
          <p:cNvPr id="5" name="TextBox 4">
            <a:extLst>
              <a:ext uri="{FF2B5EF4-FFF2-40B4-BE49-F238E27FC236}">
                <a16:creationId xmlns:a16="http://schemas.microsoft.com/office/drawing/2014/main" xmlns="" id="{ADB4F978-8B43-412B-BC9E-3F45B3EBE2FA}"/>
              </a:ext>
            </a:extLst>
          </p:cNvPr>
          <p:cNvSpPr txBox="1"/>
          <p:nvPr/>
        </p:nvSpPr>
        <p:spPr>
          <a:xfrm>
            <a:off x="597568" y="1468492"/>
            <a:ext cx="11092777" cy="954107"/>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general form of a dictionary consists of one or more </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key:value</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pairs embraced in curly brackets:</a:t>
            </a:r>
          </a:p>
        </p:txBody>
      </p:sp>
      <p:pic>
        <p:nvPicPr>
          <p:cNvPr id="7" name="Picture 6">
            <a:extLst>
              <a:ext uri="{FF2B5EF4-FFF2-40B4-BE49-F238E27FC236}">
                <a16:creationId xmlns:a16="http://schemas.microsoft.com/office/drawing/2014/main" xmlns="" id="{0DC7F7EA-AB5E-4CBB-90A7-3D2A89D28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925" y="2987906"/>
            <a:ext cx="6534150" cy="712910"/>
          </a:xfrm>
          <a:prstGeom prst="rect">
            <a:avLst/>
          </a:prstGeom>
        </p:spPr>
      </p:pic>
      <p:sp>
        <p:nvSpPr>
          <p:cNvPr id="9" name="TextBox 8">
            <a:extLst>
              <a:ext uri="{FF2B5EF4-FFF2-40B4-BE49-F238E27FC236}">
                <a16:creationId xmlns:a16="http://schemas.microsoft.com/office/drawing/2014/main" xmlns="" id="{17B0B5BF-036F-4F37-9C26-C7AA98345093}"/>
              </a:ext>
            </a:extLst>
          </p:cNvPr>
          <p:cNvSpPr txBox="1"/>
          <p:nvPr/>
        </p:nvSpPr>
        <p:spPr>
          <a:xfrm>
            <a:off x="597568" y="4266123"/>
            <a:ext cx="10477245" cy="2246769"/>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Where the element on the left of the of the colon is the key, and the element on the right is its associated value. </a:t>
            </a:r>
          </a:p>
          <a:p>
            <a:endParaRPr lang="en-US"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As much as lists, dictionaries can store objects of any type and values are not implicitly ordered.</a:t>
            </a:r>
          </a:p>
        </p:txBody>
      </p:sp>
      <p:cxnSp>
        <p:nvCxnSpPr>
          <p:cNvPr id="8" name="Straight Connector 7">
            <a:extLst>
              <a:ext uri="{FF2B5EF4-FFF2-40B4-BE49-F238E27FC236}">
                <a16:creationId xmlns:a16="http://schemas.microsoft.com/office/drawing/2014/main" xmlns="" id="{1929FEB1-5352-4F7B-8BF9-D375339E27F2}"/>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874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ED4062B-0311-49DB-AF66-1B765B293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9483"/>
            <a:ext cx="12192000" cy="4248518"/>
          </a:xfrm>
          <a:prstGeom prst="rect">
            <a:avLst/>
          </a:prstGeom>
        </p:spPr>
      </p:pic>
      <p:sp>
        <p:nvSpPr>
          <p:cNvPr id="5" name="TextBox 4">
            <a:extLst>
              <a:ext uri="{FF2B5EF4-FFF2-40B4-BE49-F238E27FC236}">
                <a16:creationId xmlns:a16="http://schemas.microsoft.com/office/drawing/2014/main" xmlns="" id="{C744D5F4-40A0-4B42-8310-C9676314E10D}"/>
              </a:ext>
            </a:extLst>
          </p:cNvPr>
          <p:cNvSpPr txBox="1"/>
          <p:nvPr/>
        </p:nvSpPr>
        <p:spPr>
          <a:xfrm>
            <a:off x="597568" y="1224487"/>
            <a:ext cx="11326792" cy="1384995"/>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above code shows some operations on dictionary elements. </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we can access an element like we did with lists, but now we have to use keys instead of indices.</a:t>
            </a:r>
          </a:p>
        </p:txBody>
      </p:sp>
      <p:sp>
        <p:nvSpPr>
          <p:cNvPr id="4" name="TextBox 3">
            <a:extLst>
              <a:ext uri="{FF2B5EF4-FFF2-40B4-BE49-F238E27FC236}">
                <a16:creationId xmlns:a16="http://schemas.microsoft.com/office/drawing/2014/main" xmlns="" id="{96838C4E-9F7D-44C7-BEF6-9FA239A48D97}"/>
              </a:ext>
            </a:extLst>
          </p:cNvPr>
          <p:cNvSpPr txBox="1"/>
          <p:nvPr/>
        </p:nvSpPr>
        <p:spPr>
          <a:xfrm>
            <a:off x="860559" y="274847"/>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Dictionaries</a:t>
            </a:r>
          </a:p>
        </p:txBody>
      </p:sp>
      <p:cxnSp>
        <p:nvCxnSpPr>
          <p:cNvPr id="6" name="Straight Connector 5">
            <a:extLst>
              <a:ext uri="{FF2B5EF4-FFF2-40B4-BE49-F238E27FC236}">
                <a16:creationId xmlns:a16="http://schemas.microsoft.com/office/drawing/2014/main" xmlns="" id="{B065E739-3ECC-45A6-8D56-6CEC883D531A}"/>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764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608ABC1-BBBA-4A42-A736-88B834BAA0B6}"/>
              </a:ext>
            </a:extLst>
          </p:cNvPr>
          <p:cNvSpPr txBox="1"/>
          <p:nvPr/>
        </p:nvSpPr>
        <p:spPr>
          <a:xfrm>
            <a:off x="505890" y="246094"/>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Functions</a:t>
            </a:r>
          </a:p>
        </p:txBody>
      </p:sp>
      <p:sp>
        <p:nvSpPr>
          <p:cNvPr id="5" name="TextBox 4">
            <a:extLst>
              <a:ext uri="{FF2B5EF4-FFF2-40B4-BE49-F238E27FC236}">
                <a16:creationId xmlns:a16="http://schemas.microsoft.com/office/drawing/2014/main" xmlns="" id="{28D124A0-D95D-4FDE-A904-B693208B799C}"/>
              </a:ext>
            </a:extLst>
          </p:cNvPr>
          <p:cNvSpPr txBox="1"/>
          <p:nvPr/>
        </p:nvSpPr>
        <p:spPr>
          <a:xfrm>
            <a:off x="505890" y="1188928"/>
            <a:ext cx="10938753" cy="954107"/>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function is a group of statements that gets executed when it is called </a:t>
            </a:r>
            <a:r>
              <a:rPr lang="en-US" sz="2800" b="1" dirty="0">
                <a:solidFill>
                  <a:srgbClr val="FF0000"/>
                </a:solidFill>
                <a:latin typeface="Times New Roman" panose="02020603050405020304" pitchFamily="18" charset="0"/>
                <a:cs typeface="Times New Roman" panose="02020603050405020304" pitchFamily="18" charset="0"/>
              </a:rPr>
              <a:t>(function call).</a:t>
            </a:r>
          </a:p>
        </p:txBody>
      </p:sp>
      <p:sp>
        <p:nvSpPr>
          <p:cNvPr id="7" name="TextBox 6">
            <a:extLst>
              <a:ext uri="{FF2B5EF4-FFF2-40B4-BE49-F238E27FC236}">
                <a16:creationId xmlns:a16="http://schemas.microsoft.com/office/drawing/2014/main" xmlns="" id="{76200EB0-4B33-4EA1-B0C6-2F78F5C0F253}"/>
              </a:ext>
            </a:extLst>
          </p:cNvPr>
          <p:cNvSpPr txBox="1"/>
          <p:nvPr/>
        </p:nvSpPr>
        <p:spPr>
          <a:xfrm>
            <a:off x="505890" y="2159507"/>
            <a:ext cx="8039910" cy="523220"/>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general form of a function definition is:</a:t>
            </a:r>
          </a:p>
        </p:txBody>
      </p:sp>
      <p:pic>
        <p:nvPicPr>
          <p:cNvPr id="9" name="Picture 8">
            <a:extLst>
              <a:ext uri="{FF2B5EF4-FFF2-40B4-BE49-F238E27FC236}">
                <a16:creationId xmlns:a16="http://schemas.microsoft.com/office/drawing/2014/main" xmlns="" id="{9E76A83E-F64C-4B4A-BB75-9F7C68131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755" y="2903641"/>
            <a:ext cx="6424511" cy="1281543"/>
          </a:xfrm>
          <a:prstGeom prst="rect">
            <a:avLst/>
          </a:prstGeom>
        </p:spPr>
      </p:pic>
      <p:sp>
        <p:nvSpPr>
          <p:cNvPr id="11" name="TextBox 10">
            <a:extLst>
              <a:ext uri="{FF2B5EF4-FFF2-40B4-BE49-F238E27FC236}">
                <a16:creationId xmlns:a16="http://schemas.microsoft.com/office/drawing/2014/main" xmlns="" id="{7CCC080E-FB4B-4C85-B768-61FD59F27404}"/>
              </a:ext>
            </a:extLst>
          </p:cNvPr>
          <p:cNvSpPr txBox="1"/>
          <p:nvPr/>
        </p:nvSpPr>
        <p:spPr>
          <a:xfrm>
            <a:off x="704026" y="3645492"/>
            <a:ext cx="11280034" cy="2677656"/>
          </a:xfrm>
          <a:prstGeom prst="rect">
            <a:avLst/>
          </a:prstGeom>
          <a:noFill/>
        </p:spPr>
        <p:txBody>
          <a:bodyPr wrap="square">
            <a:spAutoFit/>
          </a:bodyPr>
          <a:lstStyle/>
          <a:p>
            <a:r>
              <a:rPr lang="en-US" sz="2400" dirty="0"/>
              <a:t>Where:</a:t>
            </a:r>
          </a:p>
          <a:p>
            <a:endParaRPr lang="en-US" sz="2400" dirty="0"/>
          </a:p>
          <a:p>
            <a:pPr marL="342900" indent="-342900">
              <a:buFont typeface="Wingdings" panose="05000000000000000000" pitchFamily="2" charset="2"/>
              <a:buChar char="Ø"/>
            </a:pPr>
            <a:r>
              <a:rPr lang="en-US" sz="2400" dirty="0"/>
              <a:t>def indicates a function definition.</a:t>
            </a:r>
          </a:p>
          <a:p>
            <a:pPr marL="342900" indent="-342900">
              <a:buFont typeface="Wingdings" panose="05000000000000000000" pitchFamily="2" charset="2"/>
              <a:buChar char="Ø"/>
            </a:pPr>
            <a:r>
              <a:rPr lang="en-US" sz="2400" dirty="0" err="1"/>
              <a:t>function_name</a:t>
            </a:r>
            <a:r>
              <a:rPr lang="en-US" sz="2400" dirty="0"/>
              <a:t> is the identifier of the function.</a:t>
            </a:r>
          </a:p>
          <a:p>
            <a:pPr marL="342900" indent="-342900">
              <a:buFont typeface="Wingdings" panose="05000000000000000000" pitchFamily="2" charset="2"/>
              <a:buChar char="Ø"/>
            </a:pPr>
            <a:r>
              <a:rPr lang="en-US" sz="2400" dirty="0"/>
              <a:t>parameters is a comma-separated list of variables.</a:t>
            </a:r>
          </a:p>
          <a:p>
            <a:pPr marL="342900" indent="-342900">
              <a:buFont typeface="Wingdings" panose="05000000000000000000" pitchFamily="2" charset="2"/>
              <a:buChar char="Ø"/>
            </a:pPr>
            <a:r>
              <a:rPr lang="en-US" sz="2400" dirty="0" err="1"/>
              <a:t>function_statements</a:t>
            </a:r>
            <a:r>
              <a:rPr lang="en-US" sz="2400" dirty="0"/>
              <a:t> is the body of the function.</a:t>
            </a:r>
          </a:p>
          <a:p>
            <a:pPr marL="342900" indent="-342900">
              <a:buFont typeface="Wingdings" panose="05000000000000000000" pitchFamily="2" charset="2"/>
              <a:buChar char="Ø"/>
            </a:pPr>
            <a:r>
              <a:rPr lang="en-US" sz="2400" dirty="0"/>
              <a:t>return exits a function and gives the execution back to the caller.</a:t>
            </a:r>
          </a:p>
        </p:txBody>
      </p:sp>
      <p:cxnSp>
        <p:nvCxnSpPr>
          <p:cNvPr id="10" name="Straight Connector 9">
            <a:extLst>
              <a:ext uri="{FF2B5EF4-FFF2-40B4-BE49-F238E27FC236}">
                <a16:creationId xmlns:a16="http://schemas.microsoft.com/office/drawing/2014/main" xmlns="" id="{B5C8D917-A333-42E7-A6FC-78AD2D7504E3}"/>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220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xmlns="" id="{02345D38-CC3F-4062-96C1-DA24A99B1341}"/>
              </a:ext>
            </a:extLst>
          </p:cNvPr>
          <p:cNvSpPr>
            <a:spLocks noGrp="1" noChangeArrowheads="1"/>
          </p:cNvSpPr>
          <p:nvPr>
            <p:ph type="body" idx="1"/>
          </p:nvPr>
        </p:nvSpPr>
        <p:spPr>
          <a:xfrm>
            <a:off x="859757" y="1668381"/>
            <a:ext cx="10113044" cy="4243135"/>
          </a:xfrm>
        </p:spPr>
        <p:txBody>
          <a:bodyPr>
            <a:noAutofit/>
          </a:bodyPr>
          <a:lstStyle/>
          <a:p>
            <a:pPr>
              <a:buFont typeface="Wingdings" panose="05000000000000000000" pitchFamily="2" charset="2"/>
              <a:buChar char="Ø"/>
            </a:pPr>
            <a:r>
              <a:rPr lang="en-US" altLang="en-US" dirty="0">
                <a:latin typeface="Times" panose="02020603050405020304" pitchFamily="18" charset="0"/>
                <a:cs typeface="Times" panose="02020603050405020304" pitchFamily="18" charset="0"/>
              </a:rPr>
              <a:t>Can be assigned to a variable</a:t>
            </a:r>
          </a:p>
          <a:p>
            <a:pPr>
              <a:buFont typeface="Wingdings" panose="05000000000000000000" pitchFamily="2" charset="2"/>
              <a:buChar char="Ø"/>
            </a:pPr>
            <a:endParaRPr lang="en-US" altLang="en-US" dirty="0">
              <a:latin typeface="Times" panose="02020603050405020304" pitchFamily="18" charset="0"/>
              <a:cs typeface="Times" panose="02020603050405020304" pitchFamily="18" charset="0"/>
            </a:endParaRPr>
          </a:p>
          <a:p>
            <a:pPr>
              <a:buFont typeface="Wingdings" panose="05000000000000000000" pitchFamily="2" charset="2"/>
              <a:buChar char="Ø"/>
            </a:pPr>
            <a:r>
              <a:rPr lang="en-US" altLang="en-US" dirty="0">
                <a:latin typeface="Times" panose="02020603050405020304" pitchFamily="18" charset="0"/>
                <a:cs typeface="Times" panose="02020603050405020304" pitchFamily="18" charset="0"/>
              </a:rPr>
              <a:t>Can be passed as a parameter</a:t>
            </a:r>
          </a:p>
          <a:p>
            <a:pPr>
              <a:buFont typeface="Wingdings" panose="05000000000000000000" pitchFamily="2" charset="2"/>
              <a:buChar char="Ø"/>
            </a:pPr>
            <a:endParaRPr lang="en-US" altLang="en-US" dirty="0">
              <a:latin typeface="Times" panose="02020603050405020304" pitchFamily="18" charset="0"/>
              <a:cs typeface="Times" panose="02020603050405020304" pitchFamily="18" charset="0"/>
            </a:endParaRPr>
          </a:p>
          <a:p>
            <a:pPr>
              <a:buFont typeface="Wingdings" panose="05000000000000000000" pitchFamily="2" charset="2"/>
              <a:buChar char="Ø"/>
            </a:pPr>
            <a:r>
              <a:rPr lang="en-US" altLang="en-US" dirty="0">
                <a:latin typeface="Times" panose="02020603050405020304" pitchFamily="18" charset="0"/>
                <a:cs typeface="Times" panose="02020603050405020304" pitchFamily="18" charset="0"/>
              </a:rPr>
              <a:t>Can be returned from a function</a:t>
            </a:r>
          </a:p>
          <a:p>
            <a:pPr>
              <a:buFont typeface="Wingdings" panose="05000000000000000000" pitchFamily="2" charset="2"/>
              <a:buChar char="Ø"/>
            </a:pPr>
            <a:endParaRPr lang="en-US" altLang="en-US" dirty="0">
              <a:latin typeface="Times" panose="02020603050405020304" pitchFamily="18" charset="0"/>
              <a:cs typeface="Times" panose="02020603050405020304" pitchFamily="18" charset="0"/>
            </a:endParaRPr>
          </a:p>
          <a:p>
            <a:pPr>
              <a:buFont typeface="Wingdings" panose="05000000000000000000" pitchFamily="2" charset="2"/>
              <a:buChar char="Ø"/>
            </a:pPr>
            <a:r>
              <a:rPr lang="en-US" altLang="en-US" dirty="0">
                <a:latin typeface="Times" panose="02020603050405020304" pitchFamily="18" charset="0"/>
                <a:cs typeface="Times" panose="02020603050405020304" pitchFamily="18" charset="0"/>
              </a:rPr>
              <a:t>Functions are treated like any other variable in Python, the </a:t>
            </a:r>
            <a:r>
              <a:rPr lang="en-US" altLang="en-US" b="1" dirty="0">
                <a:solidFill>
                  <a:schemeClr val="accent2"/>
                </a:solidFill>
                <a:latin typeface="Times" panose="02020603050405020304" pitchFamily="18" charset="0"/>
                <a:cs typeface="Times" panose="02020603050405020304" pitchFamily="18" charset="0"/>
              </a:rPr>
              <a:t>def </a:t>
            </a:r>
            <a:r>
              <a:rPr lang="en-US" altLang="en-US" dirty="0">
                <a:latin typeface="Times" panose="02020603050405020304" pitchFamily="18" charset="0"/>
                <a:cs typeface="Times" panose="02020603050405020304" pitchFamily="18" charset="0"/>
              </a:rPr>
              <a:t>statement simply assigns a function to a variable</a:t>
            </a:r>
          </a:p>
        </p:txBody>
      </p:sp>
      <p:sp>
        <p:nvSpPr>
          <p:cNvPr id="6" name="TextBox 5">
            <a:extLst>
              <a:ext uri="{FF2B5EF4-FFF2-40B4-BE49-F238E27FC236}">
                <a16:creationId xmlns:a16="http://schemas.microsoft.com/office/drawing/2014/main" xmlns="" id="{6113B85A-C1C4-4481-9621-8081942DEAD0}"/>
              </a:ext>
            </a:extLst>
          </p:cNvPr>
          <p:cNvSpPr txBox="1"/>
          <p:nvPr/>
        </p:nvSpPr>
        <p:spPr>
          <a:xfrm>
            <a:off x="505890" y="246094"/>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Functions</a:t>
            </a:r>
          </a:p>
        </p:txBody>
      </p:sp>
      <p:cxnSp>
        <p:nvCxnSpPr>
          <p:cNvPr id="7" name="Straight Connector 6">
            <a:extLst>
              <a:ext uri="{FF2B5EF4-FFF2-40B4-BE49-F238E27FC236}">
                <a16:creationId xmlns:a16="http://schemas.microsoft.com/office/drawing/2014/main" xmlns="" id="{74D67B7D-83F3-42F4-A13C-217B37FF4A9F}"/>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70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ook Antiqua" panose="02040602050305030304" pitchFamily="18" charset="0"/>
              </a:rPr>
              <a:t>Python is commonly used for: </a:t>
            </a:r>
          </a:p>
        </p:txBody>
      </p:sp>
      <p:sp>
        <p:nvSpPr>
          <p:cNvPr id="3" name="Content Placeholder 2"/>
          <p:cNvSpPr>
            <a:spLocks noGrp="1"/>
          </p:cNvSpPr>
          <p:nvPr>
            <p:ph idx="1"/>
          </p:nvPr>
        </p:nvSpPr>
        <p:spPr>
          <a:xfrm>
            <a:off x="1062789" y="1953961"/>
            <a:ext cx="10515600" cy="4351338"/>
          </a:xfrm>
        </p:spPr>
        <p:txBody>
          <a:bodyPr>
            <a:normAutofit/>
          </a:bodyPr>
          <a:lstStyle/>
          <a:p>
            <a:pPr>
              <a:lnSpc>
                <a:spcPct val="1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Binary analysis </a:t>
            </a:r>
          </a:p>
          <a:p>
            <a:pPr>
              <a:lnSpc>
                <a:spcPct val="1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Forensics</a:t>
            </a:r>
          </a:p>
          <a:p>
            <a:pPr>
              <a:lnSpc>
                <a:spcPct val="1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Malware analysis </a:t>
            </a:r>
          </a:p>
          <a:p>
            <a:pPr>
              <a:lnSpc>
                <a:spcPct val="1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Network analysis </a:t>
            </a:r>
          </a:p>
          <a:p>
            <a:pPr>
              <a:lnSpc>
                <a:spcPct val="1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Exploring file formats</a:t>
            </a:r>
          </a:p>
          <a:p>
            <a:pPr>
              <a:lnSpc>
                <a:spcPct val="1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Vulnerability and exploit analysis </a:t>
            </a:r>
          </a:p>
        </p:txBody>
      </p:sp>
      <p:cxnSp>
        <p:nvCxnSpPr>
          <p:cNvPr id="4" name="Straight Connector 3"/>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095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AB3FD2B-2B60-41E0-84E4-FC33B5097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90" y="1172352"/>
            <a:ext cx="7846979" cy="3599133"/>
          </a:xfrm>
          <a:prstGeom prst="rect">
            <a:avLst/>
          </a:prstGeom>
        </p:spPr>
      </p:pic>
      <p:pic>
        <p:nvPicPr>
          <p:cNvPr id="5" name="Picture 4">
            <a:extLst>
              <a:ext uri="{FF2B5EF4-FFF2-40B4-BE49-F238E27FC236}">
                <a16:creationId xmlns:a16="http://schemas.microsoft.com/office/drawing/2014/main" xmlns="" id="{1F373B01-B707-40E9-8DFB-9E7A7B68D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2715" y="3224837"/>
            <a:ext cx="3093396" cy="2791790"/>
          </a:xfrm>
          <a:prstGeom prst="rect">
            <a:avLst/>
          </a:prstGeom>
        </p:spPr>
      </p:pic>
      <p:sp>
        <p:nvSpPr>
          <p:cNvPr id="6" name="Arrow: Bent-Up 5">
            <a:extLst>
              <a:ext uri="{FF2B5EF4-FFF2-40B4-BE49-F238E27FC236}">
                <a16:creationId xmlns:a16="http://schemas.microsoft.com/office/drawing/2014/main" xmlns="" id="{B03BC87B-FAE7-47A3-A333-EE27271FB4F3}"/>
              </a:ext>
            </a:extLst>
          </p:cNvPr>
          <p:cNvSpPr/>
          <p:nvPr/>
        </p:nvSpPr>
        <p:spPr>
          <a:xfrm rot="10800000" flipH="1">
            <a:off x="8352869" y="2446623"/>
            <a:ext cx="2431915" cy="778213"/>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0EF9B37E-7315-498F-8655-87B775DC9BF7}"/>
              </a:ext>
            </a:extLst>
          </p:cNvPr>
          <p:cNvSpPr txBox="1"/>
          <p:nvPr/>
        </p:nvSpPr>
        <p:spPr>
          <a:xfrm>
            <a:off x="505890" y="5076945"/>
            <a:ext cx="8766447" cy="1384995"/>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program shows how to define a function that returns the sum of two numbers. </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Note that every function should be documented. </a:t>
            </a:r>
          </a:p>
        </p:txBody>
      </p:sp>
      <p:sp>
        <p:nvSpPr>
          <p:cNvPr id="7" name="TextBox 6">
            <a:extLst>
              <a:ext uri="{FF2B5EF4-FFF2-40B4-BE49-F238E27FC236}">
                <a16:creationId xmlns:a16="http://schemas.microsoft.com/office/drawing/2014/main" xmlns="" id="{393EE547-E555-46AB-AEED-8948D31593B3}"/>
              </a:ext>
            </a:extLst>
          </p:cNvPr>
          <p:cNvSpPr txBox="1"/>
          <p:nvPr/>
        </p:nvSpPr>
        <p:spPr>
          <a:xfrm>
            <a:off x="505890" y="246094"/>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Functions</a:t>
            </a:r>
          </a:p>
        </p:txBody>
      </p:sp>
      <p:cxnSp>
        <p:nvCxnSpPr>
          <p:cNvPr id="9" name="Straight Connector 8">
            <a:extLst>
              <a:ext uri="{FF2B5EF4-FFF2-40B4-BE49-F238E27FC236}">
                <a16:creationId xmlns:a16="http://schemas.microsoft.com/office/drawing/2014/main" xmlns="" id="{5E254636-A4F7-4BB9-A7D8-878B97CC5A00}"/>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313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B772362-804B-4AFC-AA2E-80072ED99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68" y="3499055"/>
            <a:ext cx="6074214" cy="3112851"/>
          </a:xfrm>
          <a:prstGeom prst="rect">
            <a:avLst/>
          </a:prstGeom>
        </p:spPr>
      </p:pic>
      <p:pic>
        <p:nvPicPr>
          <p:cNvPr id="5" name="Picture 4">
            <a:extLst>
              <a:ext uri="{FF2B5EF4-FFF2-40B4-BE49-F238E27FC236}">
                <a16:creationId xmlns:a16="http://schemas.microsoft.com/office/drawing/2014/main" xmlns="" id="{07451013-C410-4E76-BD4B-7179F68B5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1242" y="3943016"/>
            <a:ext cx="3810000" cy="763621"/>
          </a:xfrm>
          <a:prstGeom prst="rect">
            <a:avLst/>
          </a:prstGeom>
        </p:spPr>
      </p:pic>
      <p:pic>
        <p:nvPicPr>
          <p:cNvPr id="7" name="Picture 6">
            <a:extLst>
              <a:ext uri="{FF2B5EF4-FFF2-40B4-BE49-F238E27FC236}">
                <a16:creationId xmlns:a16="http://schemas.microsoft.com/office/drawing/2014/main" xmlns="" id="{2FBEE696-20BB-414E-9F51-76FE3F40D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6689" y="5446481"/>
            <a:ext cx="3790950" cy="1104900"/>
          </a:xfrm>
          <a:prstGeom prst="rect">
            <a:avLst/>
          </a:prstGeom>
        </p:spPr>
      </p:pic>
      <p:cxnSp>
        <p:nvCxnSpPr>
          <p:cNvPr id="9" name="Straight Connector 8">
            <a:extLst>
              <a:ext uri="{FF2B5EF4-FFF2-40B4-BE49-F238E27FC236}">
                <a16:creationId xmlns:a16="http://schemas.microsoft.com/office/drawing/2014/main" xmlns="" id="{BD963B41-A4C2-4842-931E-9FBADF784833}"/>
              </a:ext>
            </a:extLst>
          </p:cNvPr>
          <p:cNvCxnSpPr>
            <a:cxnSpLocks/>
            <a:endCxn id="7" idx="1"/>
          </p:cNvCxnSpPr>
          <p:nvPr/>
        </p:nvCxnSpPr>
        <p:spPr>
          <a:xfrm>
            <a:off x="6671782" y="5150598"/>
            <a:ext cx="914907" cy="848333"/>
          </a:xfrm>
          <a:prstGeom prst="line">
            <a:avLst/>
          </a:prstGeom>
          <a:ln w="38100">
            <a:solidFill>
              <a:srgbClr val="C00000"/>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A9C60817-998B-4B3D-B997-C5CB190623D2}"/>
              </a:ext>
            </a:extLst>
          </p:cNvPr>
          <p:cNvCxnSpPr>
            <a:cxnSpLocks/>
            <a:endCxn id="5" idx="1"/>
          </p:cNvCxnSpPr>
          <p:nvPr/>
        </p:nvCxnSpPr>
        <p:spPr>
          <a:xfrm>
            <a:off x="6671782" y="4324826"/>
            <a:ext cx="1109460" cy="1"/>
          </a:xfrm>
          <a:prstGeom prst="line">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xmlns="" id="{1BBC5DE1-DAB0-4E5B-9723-B2BF3BF8BA80}"/>
              </a:ext>
            </a:extLst>
          </p:cNvPr>
          <p:cNvSpPr txBox="1"/>
          <p:nvPr/>
        </p:nvSpPr>
        <p:spPr>
          <a:xfrm>
            <a:off x="597568" y="1231081"/>
            <a:ext cx="11161295"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of the most important things when using functions is to understand the scope of variables.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In Python, each call to a function creates a new local scope as well as all the assigned names within a function that are local to that function.</a:t>
            </a:r>
          </a:p>
        </p:txBody>
      </p:sp>
      <p:sp>
        <p:nvSpPr>
          <p:cNvPr id="8" name="TextBox 7">
            <a:extLst>
              <a:ext uri="{FF2B5EF4-FFF2-40B4-BE49-F238E27FC236}">
                <a16:creationId xmlns:a16="http://schemas.microsoft.com/office/drawing/2014/main" xmlns="" id="{B80D5162-DE81-46AF-AF91-880DD2C932AB}"/>
              </a:ext>
            </a:extLst>
          </p:cNvPr>
          <p:cNvSpPr txBox="1"/>
          <p:nvPr/>
        </p:nvSpPr>
        <p:spPr>
          <a:xfrm>
            <a:off x="505890" y="246094"/>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Functions</a:t>
            </a:r>
          </a:p>
        </p:txBody>
      </p:sp>
      <p:cxnSp>
        <p:nvCxnSpPr>
          <p:cNvPr id="10" name="Straight Connector 9">
            <a:extLst>
              <a:ext uri="{FF2B5EF4-FFF2-40B4-BE49-F238E27FC236}">
                <a16:creationId xmlns:a16="http://schemas.microsoft.com/office/drawing/2014/main" xmlns="" id="{6C7906CD-4751-4619-AA08-571BF83BDB79}"/>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143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8626A5B-8C9C-41F7-ABA3-F727E12D6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315" y="5064339"/>
            <a:ext cx="2495550" cy="609600"/>
          </a:xfrm>
          <a:prstGeom prst="rect">
            <a:avLst/>
          </a:prstGeom>
        </p:spPr>
      </p:pic>
      <p:pic>
        <p:nvPicPr>
          <p:cNvPr id="4" name="Picture 3">
            <a:extLst>
              <a:ext uri="{FF2B5EF4-FFF2-40B4-BE49-F238E27FC236}">
                <a16:creationId xmlns:a16="http://schemas.microsoft.com/office/drawing/2014/main" xmlns="" id="{AC43FF04-2D5A-42A1-97F6-C4B8E7DEC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865" y="3315142"/>
            <a:ext cx="5505450" cy="3617737"/>
          </a:xfrm>
          <a:prstGeom prst="rect">
            <a:avLst/>
          </a:prstGeom>
        </p:spPr>
      </p:pic>
      <p:pic>
        <p:nvPicPr>
          <p:cNvPr id="6" name="Picture 5">
            <a:extLst>
              <a:ext uri="{FF2B5EF4-FFF2-40B4-BE49-F238E27FC236}">
                <a16:creationId xmlns:a16="http://schemas.microsoft.com/office/drawing/2014/main" xmlns="" id="{70D80552-0967-4D90-AF3D-915BCAE1D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315" y="3379918"/>
            <a:ext cx="3829050" cy="1600200"/>
          </a:xfrm>
          <a:prstGeom prst="rect">
            <a:avLst/>
          </a:prstGeom>
        </p:spPr>
      </p:pic>
      <p:sp>
        <p:nvSpPr>
          <p:cNvPr id="20" name="TextBox 19">
            <a:extLst>
              <a:ext uri="{FF2B5EF4-FFF2-40B4-BE49-F238E27FC236}">
                <a16:creationId xmlns:a16="http://schemas.microsoft.com/office/drawing/2014/main" xmlns="" id="{3D35DB90-5F3D-47D2-B002-F298312D4CDD}"/>
              </a:ext>
            </a:extLst>
          </p:cNvPr>
          <p:cNvSpPr txBox="1"/>
          <p:nvPr/>
        </p:nvSpPr>
        <p:spPr>
          <a:xfrm>
            <a:off x="597568" y="1028721"/>
            <a:ext cx="11450053" cy="2185214"/>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The variable scope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Two variables x are used, but they have different values depending on their scope.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The first x </a:t>
            </a:r>
            <a:r>
              <a:rPr lang="en-US" sz="2400" dirty="0">
                <a:latin typeface="Times New Roman" panose="02020603050405020304" pitchFamily="18" charset="0"/>
                <a:cs typeface="Times New Roman" panose="02020603050405020304" pitchFamily="18" charset="0"/>
              </a:rPr>
              <a:t>is local to the function and can be used only within </a:t>
            </a:r>
            <a:r>
              <a:rPr lang="en-US" sz="2400" dirty="0" err="1">
                <a:latin typeface="Times New Roman" panose="02020603050405020304" pitchFamily="18" charset="0"/>
                <a:cs typeface="Times New Roman" panose="02020603050405020304" pitchFamily="18" charset="0"/>
              </a:rPr>
              <a:t>my_sum</a:t>
            </a:r>
            <a:r>
              <a:rPr lang="en-US" sz="2400" dirty="0">
                <a:latin typeface="Times New Roman" panose="02020603050405020304" pitchFamily="18" charset="0"/>
                <a:cs typeface="Times New Roman" panose="02020603050405020304" pitchFamily="18" charset="0"/>
              </a:rPr>
              <a:t>. Each change made to this variable has no effect outside the function. </a:t>
            </a:r>
          </a:p>
          <a:p>
            <a:pPr marL="342900" indent="-3429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second x </a:t>
            </a:r>
            <a:r>
              <a:rPr lang="en-US" sz="2400" dirty="0">
                <a:latin typeface="Times New Roman" panose="02020603050405020304" pitchFamily="18" charset="0"/>
                <a:cs typeface="Times New Roman" panose="02020603050405020304" pitchFamily="18" charset="0"/>
              </a:rPr>
              <a:t>is global and can be used in the entire program (within the single file).</a:t>
            </a:r>
          </a:p>
        </p:txBody>
      </p:sp>
      <p:sp>
        <p:nvSpPr>
          <p:cNvPr id="9" name="TextBox 8">
            <a:extLst>
              <a:ext uri="{FF2B5EF4-FFF2-40B4-BE49-F238E27FC236}">
                <a16:creationId xmlns:a16="http://schemas.microsoft.com/office/drawing/2014/main" xmlns="" id="{349553E4-CA53-451B-8A59-3420F4DEEF8A}"/>
              </a:ext>
            </a:extLst>
          </p:cNvPr>
          <p:cNvSpPr txBox="1"/>
          <p:nvPr/>
        </p:nvSpPr>
        <p:spPr>
          <a:xfrm>
            <a:off x="425679" y="240134"/>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Functions</a:t>
            </a:r>
          </a:p>
        </p:txBody>
      </p:sp>
      <p:cxnSp>
        <p:nvCxnSpPr>
          <p:cNvPr id="11" name="Straight Connector 10">
            <a:extLst>
              <a:ext uri="{FF2B5EF4-FFF2-40B4-BE49-F238E27FC236}">
                <a16:creationId xmlns:a16="http://schemas.microsoft.com/office/drawing/2014/main" xmlns="" id="{6257D742-0E34-4AC1-AA50-748D5D888FB4}"/>
              </a:ext>
            </a:extLst>
          </p:cNvPr>
          <p:cNvCxnSpPr/>
          <p:nvPr/>
        </p:nvCxnSpPr>
        <p:spPr>
          <a:xfrm>
            <a:off x="597568" y="99649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9793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A7F124F-CD2E-4F49-BC2A-FEBE9FBB9FEE}"/>
              </a:ext>
            </a:extLst>
          </p:cNvPr>
          <p:cNvSpPr txBox="1"/>
          <p:nvPr/>
        </p:nvSpPr>
        <p:spPr>
          <a:xfrm>
            <a:off x="672766" y="1231641"/>
            <a:ext cx="11005887"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Parameters are usually passed by position; this means that when we call a function, the parameters in the calling function are matched according to their order. </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 the number of parameters used by the caller and the called function must be the same; otherwise, an exception will be raised.</a:t>
            </a:r>
          </a:p>
        </p:txBody>
      </p:sp>
      <p:pic>
        <p:nvPicPr>
          <p:cNvPr id="5" name="Picture 4">
            <a:extLst>
              <a:ext uri="{FF2B5EF4-FFF2-40B4-BE49-F238E27FC236}">
                <a16:creationId xmlns:a16="http://schemas.microsoft.com/office/drawing/2014/main" xmlns="" id="{295B932A-E7A2-4F4C-A3F5-94F455589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5704" y="3574879"/>
            <a:ext cx="6480009" cy="3042987"/>
          </a:xfrm>
          <a:prstGeom prst="rect">
            <a:avLst/>
          </a:prstGeom>
        </p:spPr>
      </p:pic>
      <p:sp>
        <p:nvSpPr>
          <p:cNvPr id="4" name="TextBox 3">
            <a:extLst>
              <a:ext uri="{FF2B5EF4-FFF2-40B4-BE49-F238E27FC236}">
                <a16:creationId xmlns:a16="http://schemas.microsoft.com/office/drawing/2014/main" xmlns="" id="{EE09155F-D3E4-4F9B-BAEC-26135525D05A}"/>
              </a:ext>
            </a:extLst>
          </p:cNvPr>
          <p:cNvSpPr txBox="1"/>
          <p:nvPr/>
        </p:nvSpPr>
        <p:spPr>
          <a:xfrm>
            <a:off x="425679" y="240134"/>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Functions</a:t>
            </a:r>
          </a:p>
        </p:txBody>
      </p:sp>
      <p:cxnSp>
        <p:nvCxnSpPr>
          <p:cNvPr id="6" name="Straight Connector 5">
            <a:extLst>
              <a:ext uri="{FF2B5EF4-FFF2-40B4-BE49-F238E27FC236}">
                <a16:creationId xmlns:a16="http://schemas.microsoft.com/office/drawing/2014/main" xmlns="" id="{B140FCF7-D911-44AD-94C2-475F004FCC09}"/>
              </a:ext>
            </a:extLst>
          </p:cNvPr>
          <p:cNvCxnSpPr/>
          <p:nvPr/>
        </p:nvCxnSpPr>
        <p:spPr>
          <a:xfrm>
            <a:off x="597568" y="99649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628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38ED747-391A-47A9-BC23-E9EB1329DD0F}"/>
              </a:ext>
            </a:extLst>
          </p:cNvPr>
          <p:cNvSpPr txBox="1"/>
          <p:nvPr/>
        </p:nvSpPr>
        <p:spPr>
          <a:xfrm>
            <a:off x="597568" y="1275807"/>
            <a:ext cx="10331118" cy="954107"/>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Python, we can change this behavior passing variables by name; this is possible by using the name of the corresponding parameter. </a:t>
            </a:r>
          </a:p>
        </p:txBody>
      </p:sp>
      <p:pic>
        <p:nvPicPr>
          <p:cNvPr id="5" name="Picture 4">
            <a:extLst>
              <a:ext uri="{FF2B5EF4-FFF2-40B4-BE49-F238E27FC236}">
                <a16:creationId xmlns:a16="http://schemas.microsoft.com/office/drawing/2014/main" xmlns="" id="{3A1FBD30-5417-4612-B0B5-650451BBE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167" y="2873077"/>
            <a:ext cx="5486400" cy="3510019"/>
          </a:xfrm>
          <a:prstGeom prst="rect">
            <a:avLst/>
          </a:prstGeom>
        </p:spPr>
      </p:pic>
      <p:sp>
        <p:nvSpPr>
          <p:cNvPr id="6" name="Arrow: Bent 5">
            <a:extLst>
              <a:ext uri="{FF2B5EF4-FFF2-40B4-BE49-F238E27FC236}">
                <a16:creationId xmlns:a16="http://schemas.microsoft.com/office/drawing/2014/main" xmlns="" id="{BA03E159-B0A3-4A8E-A150-4D50E3F4B7E9}"/>
              </a:ext>
            </a:extLst>
          </p:cNvPr>
          <p:cNvSpPr/>
          <p:nvPr/>
        </p:nvSpPr>
        <p:spPr>
          <a:xfrm rot="5400000">
            <a:off x="7331241" y="4038348"/>
            <a:ext cx="786061" cy="1171076"/>
          </a:xfrm>
          <a:prstGeom prst="bentArrow">
            <a:avLst>
              <a:gd name="adj1" fmla="val 25000"/>
              <a:gd name="adj2" fmla="val 25000"/>
              <a:gd name="adj3" fmla="val 25000"/>
              <a:gd name="adj4" fmla="val 4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xmlns="" id="{F8D92ED2-643D-4F57-BEFB-4601FC608420}"/>
              </a:ext>
            </a:extLst>
          </p:cNvPr>
          <p:cNvSpPr txBox="1"/>
          <p:nvPr/>
        </p:nvSpPr>
        <p:spPr>
          <a:xfrm>
            <a:off x="425679" y="240134"/>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Functions</a:t>
            </a:r>
          </a:p>
        </p:txBody>
      </p:sp>
      <p:cxnSp>
        <p:nvCxnSpPr>
          <p:cNvPr id="8" name="Straight Connector 7">
            <a:extLst>
              <a:ext uri="{FF2B5EF4-FFF2-40B4-BE49-F238E27FC236}">
                <a16:creationId xmlns:a16="http://schemas.microsoft.com/office/drawing/2014/main" xmlns="" id="{4EE13E18-442C-46DF-81B4-0DDBA1D9C723}"/>
              </a:ext>
            </a:extLst>
          </p:cNvPr>
          <p:cNvCxnSpPr/>
          <p:nvPr/>
        </p:nvCxnSpPr>
        <p:spPr>
          <a:xfrm>
            <a:off x="597568" y="99649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502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91121AC-26DA-49D1-8671-6CE1712D7D8A}"/>
              </a:ext>
            </a:extLst>
          </p:cNvPr>
          <p:cNvSpPr txBox="1"/>
          <p:nvPr/>
        </p:nvSpPr>
        <p:spPr>
          <a:xfrm>
            <a:off x="561474" y="376807"/>
            <a:ext cx="6096000"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Modules</a:t>
            </a:r>
          </a:p>
        </p:txBody>
      </p:sp>
      <p:sp>
        <p:nvSpPr>
          <p:cNvPr id="5" name="TextBox 4">
            <a:extLst>
              <a:ext uri="{FF2B5EF4-FFF2-40B4-BE49-F238E27FC236}">
                <a16:creationId xmlns:a16="http://schemas.microsoft.com/office/drawing/2014/main" xmlns="" id="{0DE24C63-DB8D-4502-A051-5431263471A2}"/>
              </a:ext>
            </a:extLst>
          </p:cNvPr>
          <p:cNvSpPr txBox="1"/>
          <p:nvPr/>
        </p:nvSpPr>
        <p:spPr>
          <a:xfrm>
            <a:off x="625643" y="1445321"/>
            <a:ext cx="10587788" cy="1200329"/>
          </a:xfrm>
          <a:prstGeom prst="rect">
            <a:avLst/>
          </a:prstGeom>
          <a:noFill/>
        </p:spPr>
        <p:txBody>
          <a:bodyPr wrap="square">
            <a:spAutoFit/>
          </a:bodyPr>
          <a:lstStyle/>
          <a:p>
            <a:pPr marL="342900" indent="-342900" algn="just">
              <a:buFont typeface="Arial" panose="020B0604020202020204" pitchFamily="34" charset="0"/>
              <a:buChar char="•"/>
            </a:pPr>
            <a:r>
              <a:rPr lang="en-US" sz="2400" dirty="0"/>
              <a:t>A module is a file that contains source code. The main purpose of modules is to group Python functions and objects in order to organize larger projects. Note that in addition to Python code, we can also import C++ object files. </a:t>
            </a:r>
          </a:p>
        </p:txBody>
      </p:sp>
      <p:sp>
        <p:nvSpPr>
          <p:cNvPr id="7" name="TextBox 6">
            <a:extLst>
              <a:ext uri="{FF2B5EF4-FFF2-40B4-BE49-F238E27FC236}">
                <a16:creationId xmlns:a16="http://schemas.microsoft.com/office/drawing/2014/main" xmlns="" id="{01E0A6D5-BCF9-4521-9727-4CABB06D6C6F}"/>
              </a:ext>
            </a:extLst>
          </p:cNvPr>
          <p:cNvSpPr txBox="1"/>
          <p:nvPr/>
        </p:nvSpPr>
        <p:spPr>
          <a:xfrm>
            <a:off x="625643" y="2754159"/>
            <a:ext cx="10587788" cy="830997"/>
          </a:xfrm>
          <a:prstGeom prst="rect">
            <a:avLst/>
          </a:prstGeom>
          <a:noFill/>
        </p:spPr>
        <p:txBody>
          <a:bodyPr wrap="square">
            <a:spAutoFit/>
          </a:bodyPr>
          <a:lstStyle/>
          <a:p>
            <a:pPr marL="342900" indent="-342900" algn="just">
              <a:buFont typeface="Arial" panose="020B0604020202020204" pitchFamily="34" charset="0"/>
              <a:buChar char="•"/>
            </a:pPr>
            <a:r>
              <a:rPr lang="en-US" sz="2400" dirty="0"/>
              <a:t>To import any function or any object within the module, we can use the following syntax:</a:t>
            </a:r>
          </a:p>
        </p:txBody>
      </p:sp>
      <p:sp>
        <p:nvSpPr>
          <p:cNvPr id="9" name="TextBox 8">
            <a:extLst>
              <a:ext uri="{FF2B5EF4-FFF2-40B4-BE49-F238E27FC236}">
                <a16:creationId xmlns:a16="http://schemas.microsoft.com/office/drawing/2014/main" xmlns="" id="{31CF3C00-FF45-473C-A495-AC52CDAF2E3B}"/>
              </a:ext>
            </a:extLst>
          </p:cNvPr>
          <p:cNvSpPr txBox="1"/>
          <p:nvPr/>
        </p:nvSpPr>
        <p:spPr>
          <a:xfrm>
            <a:off x="625643" y="4856657"/>
            <a:ext cx="10587788" cy="830997"/>
          </a:xfrm>
          <a:prstGeom prst="rect">
            <a:avLst/>
          </a:prstGeom>
          <a:noFill/>
        </p:spPr>
        <p:txBody>
          <a:bodyPr wrap="square">
            <a:spAutoFit/>
          </a:bodyPr>
          <a:lstStyle/>
          <a:p>
            <a:pPr marL="342900" indent="-342900" algn="just">
              <a:buFont typeface="Arial" panose="020B0604020202020204" pitchFamily="34" charset="0"/>
              <a:buChar char="•"/>
            </a:pPr>
            <a:r>
              <a:rPr lang="en-US" sz="2400" dirty="0"/>
              <a:t>Moreover, if we want to import all functions and objects within the module, we can also use the following syntax: </a:t>
            </a:r>
          </a:p>
        </p:txBody>
      </p:sp>
      <p:pic>
        <p:nvPicPr>
          <p:cNvPr id="11" name="Picture 10">
            <a:extLst>
              <a:ext uri="{FF2B5EF4-FFF2-40B4-BE49-F238E27FC236}">
                <a16:creationId xmlns:a16="http://schemas.microsoft.com/office/drawing/2014/main" xmlns="" id="{B2004EA2-12BA-451D-AAFE-2232D24DC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887" y="3791891"/>
            <a:ext cx="8658225" cy="638175"/>
          </a:xfrm>
          <a:prstGeom prst="rect">
            <a:avLst/>
          </a:prstGeom>
        </p:spPr>
      </p:pic>
      <p:pic>
        <p:nvPicPr>
          <p:cNvPr id="13" name="Picture 12">
            <a:extLst>
              <a:ext uri="{FF2B5EF4-FFF2-40B4-BE49-F238E27FC236}">
                <a16:creationId xmlns:a16="http://schemas.microsoft.com/office/drawing/2014/main" xmlns="" id="{24783433-D43C-4649-8B43-0FDB98759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824" y="5871593"/>
            <a:ext cx="5305425" cy="609600"/>
          </a:xfrm>
          <a:prstGeom prst="rect">
            <a:avLst/>
          </a:prstGeom>
        </p:spPr>
      </p:pic>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630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91121AC-26DA-49D1-8671-6CE1712D7D8A}"/>
              </a:ext>
            </a:extLst>
          </p:cNvPr>
          <p:cNvSpPr txBox="1"/>
          <p:nvPr/>
        </p:nvSpPr>
        <p:spPr>
          <a:xfrm>
            <a:off x="561474" y="376807"/>
            <a:ext cx="6096000"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Modules</a:t>
            </a:r>
          </a:p>
        </p:txBody>
      </p:sp>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3767275F-A912-49B8-9BBD-A3F475F8AFFB}"/>
              </a:ext>
            </a:extLst>
          </p:cNvPr>
          <p:cNvSpPr txBox="1"/>
          <p:nvPr/>
        </p:nvSpPr>
        <p:spPr>
          <a:xfrm>
            <a:off x="836676" y="1874728"/>
            <a:ext cx="10629900" cy="3108543"/>
          </a:xfrm>
          <a:prstGeom prst="rect">
            <a:avLst/>
          </a:prstGeom>
          <a:noFill/>
        </p:spPr>
        <p:txBody>
          <a:bodyPr wrap="square">
            <a:spAutoFit/>
          </a:bodyPr>
          <a:lstStyle/>
          <a:p>
            <a:pPr marL="338138" lvl="1" indent="-338138">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dirty="0">
                <a:latin typeface="Calibri" charset="0"/>
                <a:cs typeface="Calibri" charset="0"/>
              </a:rPr>
              <a:t>The most commonly used modules with security coding are:</a:t>
            </a:r>
          </a:p>
          <a:p>
            <a:pPr marL="338138" lvl="1" indent="-338138">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US" sz="3200" dirty="0">
              <a:latin typeface="Calibri" charset="0"/>
              <a:cs typeface="Calibri" charset="0"/>
            </a:endParaRPr>
          </a:p>
          <a:p>
            <a:pPr lvl="1" indent="-457200">
              <a:spcBef>
                <a:spcPts val="600"/>
              </a:spcBef>
              <a:buFont typeface="Wingdings" panose="05000000000000000000" pitchFamily="2" charset="2"/>
              <a:buChar char="Ø"/>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latin typeface="Calibri" charset="0"/>
                <a:cs typeface="Calibri" charset="0"/>
              </a:rPr>
              <a:t>string, re</a:t>
            </a:r>
          </a:p>
          <a:p>
            <a:pPr lvl="1" indent="-457200">
              <a:spcBef>
                <a:spcPts val="600"/>
              </a:spcBef>
              <a:buFont typeface="Wingdings" panose="05000000000000000000" pitchFamily="2" charset="2"/>
              <a:buChar char="Ø"/>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err="1">
                <a:latin typeface="Calibri" charset="0"/>
                <a:cs typeface="Calibri" charset="0"/>
              </a:rPr>
              <a:t>os</a:t>
            </a:r>
            <a:r>
              <a:rPr lang="en-US" sz="2800" dirty="0">
                <a:latin typeface="Calibri" charset="0"/>
                <a:cs typeface="Calibri" charset="0"/>
              </a:rPr>
              <a:t>, sys, socket</a:t>
            </a:r>
          </a:p>
          <a:p>
            <a:pPr lvl="1" indent="-457200">
              <a:spcBef>
                <a:spcPts val="600"/>
              </a:spcBef>
              <a:buFont typeface="Wingdings" panose="05000000000000000000" pitchFamily="2" charset="2"/>
              <a:buChar char="Ø"/>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err="1">
                <a:latin typeface="Calibri" charset="0"/>
                <a:cs typeface="Calibri" charset="0"/>
              </a:rPr>
              <a:t>hashlib</a:t>
            </a:r>
            <a:endParaRPr lang="en-US" sz="2800" dirty="0">
              <a:latin typeface="Calibri" charset="0"/>
              <a:cs typeface="Calibri" charset="0"/>
            </a:endParaRPr>
          </a:p>
          <a:p>
            <a:pPr lvl="1" indent="-457200">
              <a:spcBef>
                <a:spcPts val="600"/>
              </a:spcBef>
              <a:buFont typeface="Wingdings" panose="05000000000000000000" pitchFamily="2" charset="2"/>
              <a:buChar char="Ø"/>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err="1">
                <a:latin typeface="Calibri" charset="0"/>
                <a:cs typeface="Calibri" charset="0"/>
              </a:rPr>
              <a:t>httplib</a:t>
            </a:r>
            <a:r>
              <a:rPr lang="en-US" sz="2800" dirty="0">
                <a:latin typeface="Calibri" charset="0"/>
                <a:cs typeface="Calibri" charset="0"/>
              </a:rPr>
              <a:t>, urllib2</a:t>
            </a:r>
          </a:p>
        </p:txBody>
      </p:sp>
    </p:spTree>
    <p:extLst>
      <p:ext uri="{BB962C8B-B14F-4D97-AF65-F5344CB8AC3E}">
        <p14:creationId xmlns:p14="http://schemas.microsoft.com/office/powerpoint/2010/main" val="3923476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0D73756D-2D60-4BA1-B7A2-A3F2F6A0D8A2}"/>
              </a:ext>
            </a:extLst>
          </p:cNvPr>
          <p:cNvSpPr txBox="1"/>
          <p:nvPr/>
        </p:nvSpPr>
        <p:spPr>
          <a:xfrm>
            <a:off x="561474" y="376807"/>
            <a:ext cx="8600814" cy="1423467"/>
          </a:xfrm>
          <a:prstGeom prst="rect">
            <a:avLst/>
          </a:prstGeom>
          <a:noFill/>
        </p:spPr>
        <p:txBody>
          <a:bodyPr wrap="square">
            <a:spAutoFit/>
          </a:bodyPr>
          <a:lstStyle/>
          <a:p>
            <a:pPr>
              <a:lnSpc>
                <a:spcPct val="90000"/>
              </a:lnSpc>
              <a:spcBef>
                <a:spcPct val="0"/>
              </a:spcBef>
            </a:pPr>
            <a:r>
              <a:rPr lang="ja-JP" altLang="en-US" sz="4800" dirty="0">
                <a:latin typeface="Book Antiqua" panose="02040602050305030304" pitchFamily="18" charset="0"/>
                <a:ea typeface="+mj-ea"/>
                <a:cs typeface="+mj-cs"/>
              </a:rPr>
              <a:t> </a:t>
            </a:r>
            <a:r>
              <a:rPr lang="en-US" altLang="ja-JP" sz="4800" dirty="0">
                <a:latin typeface="Book Antiqua" panose="02040602050305030304" pitchFamily="18" charset="0"/>
                <a:ea typeface="+mj-ea"/>
                <a:cs typeface="+mj-cs"/>
              </a:rPr>
              <a:t>The </a:t>
            </a:r>
            <a:r>
              <a:rPr lang="en-US" sz="4800" dirty="0">
                <a:latin typeface="Book Antiqua" panose="02040602050305030304" pitchFamily="18" charset="0"/>
                <a:ea typeface="+mj-ea"/>
                <a:cs typeface="+mj-cs"/>
              </a:rPr>
              <a:t>OS   Module</a:t>
            </a: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
        <p:nvSpPr>
          <p:cNvPr id="16" name="TextBox 15">
            <a:extLst>
              <a:ext uri="{FF2B5EF4-FFF2-40B4-BE49-F238E27FC236}">
                <a16:creationId xmlns:a16="http://schemas.microsoft.com/office/drawing/2014/main" xmlns="" id="{3915CE03-5D80-4D47-AB05-8FAD7955E1B1}"/>
              </a:ext>
            </a:extLst>
          </p:cNvPr>
          <p:cNvSpPr txBox="1"/>
          <p:nvPr/>
        </p:nvSpPr>
        <p:spPr>
          <a:xfrm>
            <a:off x="560961" y="1668655"/>
            <a:ext cx="10479906" cy="3046988"/>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solidFill>
                  <a:srgbClr val="333333"/>
                </a:solidFill>
                <a:effectLst/>
                <a:latin typeface="inter-regular"/>
              </a:rPr>
              <a:t>Python OS module provides the facility to establish the interaction between the user and the operating system. </a:t>
            </a:r>
          </a:p>
          <a:p>
            <a:pPr algn="just"/>
            <a:endParaRPr lang="en-US" sz="2400" dirty="0">
              <a:solidFill>
                <a:srgbClr val="333333"/>
              </a:solidFill>
              <a:latin typeface="inter-regular"/>
            </a:endParaRPr>
          </a:p>
          <a:p>
            <a:pPr marL="342900" indent="-342900" algn="just">
              <a:buFont typeface="Arial" panose="020B0604020202020204" pitchFamily="34" charset="0"/>
              <a:buChar char="•"/>
            </a:pPr>
            <a:r>
              <a:rPr lang="en-US" sz="2400" b="0" i="0" dirty="0">
                <a:solidFill>
                  <a:srgbClr val="333333"/>
                </a:solidFill>
                <a:effectLst/>
                <a:latin typeface="inter-regular"/>
              </a:rPr>
              <a:t>It offers many useful OS functions that are used to perform OS-based tasks and get related information about operating system.</a:t>
            </a:r>
          </a:p>
          <a:p>
            <a:pPr algn="just"/>
            <a:endParaRPr lang="en-US" sz="2400" b="0" i="0" dirty="0">
              <a:solidFill>
                <a:srgbClr val="333333"/>
              </a:solidFill>
              <a:effectLst/>
              <a:latin typeface="inter-regular"/>
            </a:endParaRPr>
          </a:p>
          <a:p>
            <a:pPr marL="342900" indent="-342900" algn="just">
              <a:buFont typeface="Arial" panose="020B0604020202020204" pitchFamily="34" charset="0"/>
              <a:buChar char="•"/>
            </a:pPr>
            <a:r>
              <a:rPr lang="en-US" sz="2400" b="0" i="0" dirty="0">
                <a:solidFill>
                  <a:srgbClr val="333333"/>
                </a:solidFill>
                <a:effectLst/>
                <a:latin typeface="inter-regular"/>
              </a:rPr>
              <a:t>The OS comes under Python's standard utility modules. This module offers a portable way of using operating system dependent functionality.</a:t>
            </a:r>
          </a:p>
        </p:txBody>
      </p:sp>
      <p:sp>
        <p:nvSpPr>
          <p:cNvPr id="17" name="TextBox 16">
            <a:extLst>
              <a:ext uri="{FF2B5EF4-FFF2-40B4-BE49-F238E27FC236}">
                <a16:creationId xmlns:a16="http://schemas.microsoft.com/office/drawing/2014/main" xmlns="" id="{392FCBA3-837C-4D40-AC47-05B993AA61FC}"/>
              </a:ext>
            </a:extLst>
          </p:cNvPr>
          <p:cNvSpPr txBox="1"/>
          <p:nvPr/>
        </p:nvSpPr>
        <p:spPr>
          <a:xfrm>
            <a:off x="560961" y="5077540"/>
            <a:ext cx="10479906" cy="1323439"/>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rgbClr val="333333"/>
                </a:solidFill>
                <a:latin typeface="inter-regular"/>
              </a:rPr>
              <a:t>To work with the OS module, we need to import the OS module. </a:t>
            </a:r>
          </a:p>
          <a:p>
            <a:pPr algn="just"/>
            <a:r>
              <a:rPr lang="en-US" sz="2400" dirty="0">
                <a:solidFill>
                  <a:srgbClr val="333333"/>
                </a:solidFill>
                <a:latin typeface="inter-regular"/>
              </a:rPr>
              <a:t> </a:t>
            </a:r>
          </a:p>
          <a:p>
            <a:pPr algn="ctr"/>
            <a:r>
              <a:rPr lang="en-US" sz="3200" b="1" dirty="0">
                <a:solidFill>
                  <a:srgbClr val="333333"/>
                </a:solidFill>
                <a:latin typeface="inter-regular"/>
              </a:rPr>
              <a:t>import </a:t>
            </a:r>
            <a:r>
              <a:rPr lang="en-US" sz="3200" b="1" dirty="0" err="1">
                <a:solidFill>
                  <a:srgbClr val="333333"/>
                </a:solidFill>
                <a:latin typeface="inter-regular"/>
              </a:rPr>
              <a:t>os</a:t>
            </a:r>
            <a:r>
              <a:rPr lang="en-US" sz="3200" b="1" dirty="0">
                <a:solidFill>
                  <a:srgbClr val="333333"/>
                </a:solidFill>
                <a:latin typeface="inter-regular"/>
              </a:rPr>
              <a:t>  </a:t>
            </a:r>
          </a:p>
        </p:txBody>
      </p:sp>
    </p:spTree>
    <p:extLst>
      <p:ext uri="{BB962C8B-B14F-4D97-AF65-F5344CB8AC3E}">
        <p14:creationId xmlns:p14="http://schemas.microsoft.com/office/powerpoint/2010/main" val="15502966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91121AC-26DA-49D1-8671-6CE1712D7D8A}"/>
              </a:ext>
            </a:extLst>
          </p:cNvPr>
          <p:cNvSpPr txBox="1"/>
          <p:nvPr/>
        </p:nvSpPr>
        <p:spPr>
          <a:xfrm>
            <a:off x="561474" y="376807"/>
            <a:ext cx="8600814" cy="1423467"/>
          </a:xfrm>
          <a:prstGeom prst="rect">
            <a:avLst/>
          </a:prstGeom>
          <a:noFill/>
        </p:spPr>
        <p:txBody>
          <a:bodyPr wrap="square">
            <a:spAutoFit/>
          </a:bodyPr>
          <a:lstStyle/>
          <a:p>
            <a:pPr>
              <a:lnSpc>
                <a:spcPct val="90000"/>
              </a:lnSpc>
              <a:spcBef>
                <a:spcPct val="0"/>
              </a:spcBef>
            </a:pPr>
            <a:r>
              <a:rPr lang="ja-JP" altLang="en-US" sz="4800" dirty="0">
                <a:latin typeface="Book Antiqua" panose="02040602050305030304" pitchFamily="18" charset="0"/>
                <a:ea typeface="+mj-ea"/>
                <a:cs typeface="+mj-cs"/>
              </a:rPr>
              <a:t> </a:t>
            </a:r>
            <a:r>
              <a:rPr lang="en-US" altLang="ja-JP" sz="4800" dirty="0">
                <a:latin typeface="Book Antiqua" panose="02040602050305030304" pitchFamily="18" charset="0"/>
                <a:ea typeface="+mj-ea"/>
                <a:cs typeface="+mj-cs"/>
              </a:rPr>
              <a:t>The </a:t>
            </a:r>
            <a:r>
              <a:rPr lang="en-US" sz="4800" dirty="0">
                <a:latin typeface="Book Antiqua" panose="02040602050305030304" pitchFamily="18" charset="0"/>
                <a:ea typeface="+mj-ea"/>
                <a:cs typeface="+mj-cs"/>
              </a:rPr>
              <a:t>OS   Module</a:t>
            </a: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D8917A62-E1CE-4A29-AC1E-E7867996128D}"/>
              </a:ext>
            </a:extLst>
          </p:cNvPr>
          <p:cNvSpPr txBox="1"/>
          <p:nvPr/>
        </p:nvSpPr>
        <p:spPr>
          <a:xfrm>
            <a:off x="3020967" y="2544216"/>
            <a:ext cx="5801868"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Import </a:t>
            </a:r>
            <a:r>
              <a:rPr lang="en-US" sz="2400" dirty="0" err="1"/>
              <a:t>os</a:t>
            </a:r>
            <a:r>
              <a:rPr lang="en-US" sz="2400" dirty="0"/>
              <a:t> </a:t>
            </a:r>
          </a:p>
          <a:p>
            <a:r>
              <a:rPr lang="en-US" sz="2400" dirty="0"/>
              <a:t> &gt;&gt;&gt; print </a:t>
            </a:r>
            <a:r>
              <a:rPr lang="en-US" sz="2400" dirty="0" err="1"/>
              <a:t>os.system</a:t>
            </a:r>
            <a:r>
              <a:rPr lang="en-US" sz="2400" dirty="0"/>
              <a:t>("notepad.exe")</a:t>
            </a:r>
          </a:p>
        </p:txBody>
      </p:sp>
      <p:sp>
        <p:nvSpPr>
          <p:cNvPr id="9" name="TextBox 8">
            <a:extLst>
              <a:ext uri="{FF2B5EF4-FFF2-40B4-BE49-F238E27FC236}">
                <a16:creationId xmlns:a16="http://schemas.microsoft.com/office/drawing/2014/main" xmlns="" id="{F3524261-741B-4549-AAA3-667BEE0F0102}"/>
              </a:ext>
            </a:extLst>
          </p:cNvPr>
          <p:cNvSpPr txBox="1"/>
          <p:nvPr/>
        </p:nvSpPr>
        <p:spPr>
          <a:xfrm>
            <a:off x="560961" y="1633209"/>
            <a:ext cx="10443360" cy="830997"/>
          </a:xfrm>
          <a:prstGeom prst="rect">
            <a:avLst/>
          </a:prstGeom>
          <a:noFill/>
        </p:spPr>
        <p:txBody>
          <a:bodyPr wrap="square">
            <a:spAutoFit/>
          </a:bodyPr>
          <a:lstStyle/>
          <a:p>
            <a:pPr marL="342900" indent="-342900" algn="just">
              <a:buFont typeface="Arial" panose="020B0604020202020204" pitchFamily="34" charset="0"/>
              <a:buChar char="•"/>
            </a:pPr>
            <a:r>
              <a:rPr lang="en-US" sz="2400" dirty="0"/>
              <a:t>Running external programs are very essential in most programming languages, especially the scripting.  </a:t>
            </a:r>
          </a:p>
        </p:txBody>
      </p:sp>
      <p:sp>
        <p:nvSpPr>
          <p:cNvPr id="11" name="TextBox 10">
            <a:extLst>
              <a:ext uri="{FF2B5EF4-FFF2-40B4-BE49-F238E27FC236}">
                <a16:creationId xmlns:a16="http://schemas.microsoft.com/office/drawing/2014/main" xmlns="" id="{3552D43B-E494-4CFE-BFA3-54947787E05C}"/>
              </a:ext>
            </a:extLst>
          </p:cNvPr>
          <p:cNvSpPr txBox="1"/>
          <p:nvPr/>
        </p:nvSpPr>
        <p:spPr>
          <a:xfrm>
            <a:off x="548769" y="3857398"/>
            <a:ext cx="10448416" cy="1200329"/>
          </a:xfrm>
          <a:prstGeom prst="rect">
            <a:avLst/>
          </a:prstGeom>
          <a:noFill/>
        </p:spPr>
        <p:txBody>
          <a:bodyPr wrap="square">
            <a:spAutoFit/>
          </a:bodyPr>
          <a:lstStyle/>
          <a:p>
            <a:pPr marL="342900" indent="-342900" algn="just">
              <a:buFont typeface="Arial" panose="020B0604020202020204" pitchFamily="34" charset="0"/>
              <a:buChar char="•"/>
            </a:pPr>
            <a:r>
              <a:rPr lang="en-US" sz="2400" dirty="0"/>
              <a:t>Getting Current Working Directory</a:t>
            </a:r>
          </a:p>
          <a:p>
            <a:pPr marL="342900" indent="-342900" algn="just">
              <a:buFont typeface="Arial" panose="020B0604020202020204" pitchFamily="34" charset="0"/>
              <a:buChar char="•"/>
            </a:pPr>
            <a:r>
              <a:rPr lang="en-US" sz="2400" dirty="0"/>
              <a:t>The  </a:t>
            </a:r>
            <a:r>
              <a:rPr lang="en-US" sz="2400" dirty="0" err="1"/>
              <a:t>os.getcwd</a:t>
            </a:r>
            <a:r>
              <a:rPr lang="en-US" sz="2400" dirty="0"/>
              <a:t>() function confirms returns the current working directory. </a:t>
            </a:r>
          </a:p>
          <a:p>
            <a:pPr marL="342900" indent="-342900" algn="just">
              <a:buFont typeface="Arial" panose="020B0604020202020204" pitchFamily="34" charset="0"/>
              <a:buChar char="•"/>
            </a:pPr>
            <a:endParaRPr lang="en-US" sz="2400" dirty="0"/>
          </a:p>
        </p:txBody>
      </p:sp>
      <p:sp>
        <p:nvSpPr>
          <p:cNvPr id="12" name="TextBox 11">
            <a:extLst>
              <a:ext uri="{FF2B5EF4-FFF2-40B4-BE49-F238E27FC236}">
                <a16:creationId xmlns:a16="http://schemas.microsoft.com/office/drawing/2014/main" xmlns="" id="{2397E1A3-FB4C-43BC-9D5D-4FF9A91051DB}"/>
              </a:ext>
            </a:extLst>
          </p:cNvPr>
          <p:cNvSpPr txBox="1"/>
          <p:nvPr/>
        </p:nvSpPr>
        <p:spPr>
          <a:xfrm>
            <a:off x="3020967" y="4958348"/>
            <a:ext cx="5801868" cy="156966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import </a:t>
            </a:r>
            <a:r>
              <a:rPr lang="en-US" sz="2400" dirty="0" err="1"/>
              <a:t>os</a:t>
            </a:r>
            <a:endParaRPr lang="en-US" sz="2400" dirty="0"/>
          </a:p>
          <a:p>
            <a:r>
              <a:rPr lang="en-US" sz="2400" dirty="0"/>
              <a:t>&gt;&gt;&gt; </a:t>
            </a:r>
            <a:r>
              <a:rPr lang="en-US" sz="2400" dirty="0" err="1"/>
              <a:t>os.getcwd</a:t>
            </a:r>
            <a:r>
              <a:rPr lang="en-US" sz="2400" dirty="0"/>
              <a:t>()</a:t>
            </a:r>
          </a:p>
          <a:p>
            <a:r>
              <a:rPr lang="en-US" sz="2400" dirty="0"/>
              <a:t>'C:\\Python27'</a:t>
            </a:r>
          </a:p>
          <a:p>
            <a:r>
              <a:rPr lang="en-US" sz="2400" dirty="0"/>
              <a:t>&gt;&gt;&gt;</a:t>
            </a:r>
          </a:p>
        </p:txBody>
      </p:sp>
    </p:spTree>
    <p:extLst>
      <p:ext uri="{BB962C8B-B14F-4D97-AF65-F5344CB8AC3E}">
        <p14:creationId xmlns:p14="http://schemas.microsoft.com/office/powerpoint/2010/main" val="1351032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AC5D2B16-045E-457E-A9F0-DBD6B5E63106}"/>
              </a:ext>
            </a:extLst>
          </p:cNvPr>
          <p:cNvSpPr txBox="1"/>
          <p:nvPr/>
        </p:nvSpPr>
        <p:spPr>
          <a:xfrm>
            <a:off x="726948" y="1629841"/>
            <a:ext cx="10136124" cy="461665"/>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solidFill>
                  <a:srgbClr val="333333"/>
                </a:solidFill>
                <a:effectLst/>
                <a:latin typeface="inter-regular"/>
              </a:rPr>
              <a:t>The </a:t>
            </a:r>
            <a:r>
              <a:rPr lang="en-US" sz="2400" b="1" i="0" dirty="0" err="1">
                <a:solidFill>
                  <a:srgbClr val="333333"/>
                </a:solidFill>
                <a:effectLst/>
                <a:latin typeface="inter-bold"/>
              </a:rPr>
              <a:t>os.mkdir</a:t>
            </a:r>
            <a:r>
              <a:rPr lang="en-US" sz="2400" b="1" i="0" dirty="0">
                <a:solidFill>
                  <a:srgbClr val="333333"/>
                </a:solidFill>
                <a:effectLst/>
                <a:latin typeface="inter-bold"/>
              </a:rPr>
              <a:t>()</a:t>
            </a:r>
            <a:r>
              <a:rPr lang="en-US" sz="2400" b="0" i="0" dirty="0">
                <a:solidFill>
                  <a:srgbClr val="333333"/>
                </a:solidFill>
                <a:effectLst/>
                <a:latin typeface="inter-regular"/>
              </a:rPr>
              <a:t> function is used to create new directory. </a:t>
            </a:r>
          </a:p>
        </p:txBody>
      </p:sp>
      <p:sp>
        <p:nvSpPr>
          <p:cNvPr id="7" name="TextBox 6">
            <a:extLst>
              <a:ext uri="{FF2B5EF4-FFF2-40B4-BE49-F238E27FC236}">
                <a16:creationId xmlns:a16="http://schemas.microsoft.com/office/drawing/2014/main" xmlns="" id="{B82ED595-47C1-46CB-8DD6-8DECF4E9071D}"/>
              </a:ext>
            </a:extLst>
          </p:cNvPr>
          <p:cNvSpPr txBox="1"/>
          <p:nvPr/>
        </p:nvSpPr>
        <p:spPr>
          <a:xfrm>
            <a:off x="561474" y="376807"/>
            <a:ext cx="8600814" cy="1423467"/>
          </a:xfrm>
          <a:prstGeom prst="rect">
            <a:avLst/>
          </a:prstGeom>
          <a:noFill/>
        </p:spPr>
        <p:txBody>
          <a:bodyPr wrap="square">
            <a:spAutoFit/>
          </a:bodyPr>
          <a:lstStyle/>
          <a:p>
            <a:pPr>
              <a:lnSpc>
                <a:spcPct val="90000"/>
              </a:lnSpc>
              <a:spcBef>
                <a:spcPct val="0"/>
              </a:spcBef>
            </a:pPr>
            <a:r>
              <a:rPr lang="ja-JP" altLang="en-US" sz="4800" dirty="0">
                <a:latin typeface="Book Antiqua" panose="02040602050305030304" pitchFamily="18" charset="0"/>
                <a:ea typeface="+mj-ea"/>
                <a:cs typeface="+mj-cs"/>
              </a:rPr>
              <a:t> </a:t>
            </a:r>
            <a:r>
              <a:rPr lang="en-US" altLang="ja-JP" sz="4800" dirty="0">
                <a:latin typeface="Book Antiqua" panose="02040602050305030304" pitchFamily="18" charset="0"/>
                <a:ea typeface="+mj-ea"/>
                <a:cs typeface="+mj-cs"/>
              </a:rPr>
              <a:t>The </a:t>
            </a:r>
            <a:r>
              <a:rPr lang="en-US" sz="4800" dirty="0">
                <a:latin typeface="Book Antiqua" panose="02040602050305030304" pitchFamily="18" charset="0"/>
                <a:ea typeface="+mj-ea"/>
                <a:cs typeface="+mj-cs"/>
              </a:rPr>
              <a:t>OS   Module</a:t>
            </a: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
        <p:nvSpPr>
          <p:cNvPr id="9" name="TextBox 8">
            <a:extLst>
              <a:ext uri="{FF2B5EF4-FFF2-40B4-BE49-F238E27FC236}">
                <a16:creationId xmlns:a16="http://schemas.microsoft.com/office/drawing/2014/main" xmlns="" id="{12B453D0-57BE-4D20-9204-8AFB951B16EA}"/>
              </a:ext>
            </a:extLst>
          </p:cNvPr>
          <p:cNvSpPr txBox="1"/>
          <p:nvPr/>
        </p:nvSpPr>
        <p:spPr>
          <a:xfrm>
            <a:off x="2745486" y="3013501"/>
            <a:ext cx="6099048"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a:t>
            </a:r>
            <a:r>
              <a:rPr lang="en-US" sz="2400" dirty="0" err="1"/>
              <a:t>os.mkdir</a:t>
            </a:r>
            <a:r>
              <a:rPr lang="en-US" sz="2400" dirty="0"/>
              <a:t>("d:\\</a:t>
            </a:r>
            <a:r>
              <a:rPr lang="en-US" sz="2400" dirty="0">
                <a:latin typeface="Calibri" charset="0"/>
                <a:cs typeface="Calibri" charset="0"/>
              </a:rPr>
              <a:t> </a:t>
            </a:r>
            <a:r>
              <a:rPr lang="en-US" sz="2400" dirty="0" err="1">
                <a:latin typeface="Calibri" charset="0"/>
                <a:cs typeface="Calibri" charset="0"/>
              </a:rPr>
              <a:t>philadelphia</a:t>
            </a:r>
            <a:r>
              <a:rPr lang="en-US" sz="2400" dirty="0"/>
              <a:t>")</a:t>
            </a:r>
          </a:p>
          <a:p>
            <a:r>
              <a:rPr lang="en-US" sz="2400" dirty="0"/>
              <a:t>&gt;&gt;&gt;</a:t>
            </a:r>
          </a:p>
        </p:txBody>
      </p:sp>
      <p:sp>
        <p:nvSpPr>
          <p:cNvPr id="11" name="TextBox 10">
            <a:extLst>
              <a:ext uri="{FF2B5EF4-FFF2-40B4-BE49-F238E27FC236}">
                <a16:creationId xmlns:a16="http://schemas.microsoft.com/office/drawing/2014/main" xmlns="" id="{2363594C-DDBE-493F-9B75-98934AE6A918}"/>
              </a:ext>
            </a:extLst>
          </p:cNvPr>
          <p:cNvSpPr txBox="1"/>
          <p:nvPr/>
        </p:nvSpPr>
        <p:spPr>
          <a:xfrm>
            <a:off x="726948" y="2137005"/>
            <a:ext cx="10136124" cy="830997"/>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333333"/>
                </a:solidFill>
                <a:latin typeface="inter-regular"/>
              </a:rPr>
              <a:t>It will create the new directory to the path in the string argument of the function in the D drive named folder </a:t>
            </a:r>
            <a:r>
              <a:rPr lang="en-US" sz="2400" dirty="0" err="1">
                <a:latin typeface="Calibri" charset="0"/>
                <a:cs typeface="Calibri" charset="0"/>
              </a:rPr>
              <a:t>philadelphia</a:t>
            </a:r>
            <a:r>
              <a:rPr lang="en-US" sz="2400" b="0" i="0" dirty="0">
                <a:solidFill>
                  <a:srgbClr val="333333"/>
                </a:solidFill>
                <a:effectLst/>
                <a:latin typeface="inter-regular"/>
              </a:rPr>
              <a:t>.</a:t>
            </a:r>
            <a:endParaRPr lang="en-US" sz="2400" dirty="0"/>
          </a:p>
        </p:txBody>
      </p:sp>
      <p:sp>
        <p:nvSpPr>
          <p:cNvPr id="12" name="TextBox 11">
            <a:extLst>
              <a:ext uri="{FF2B5EF4-FFF2-40B4-BE49-F238E27FC236}">
                <a16:creationId xmlns:a16="http://schemas.microsoft.com/office/drawing/2014/main" xmlns="" id="{FB876A0E-8EC3-446A-8AC0-2982BAAB7B6B}"/>
              </a:ext>
            </a:extLst>
          </p:cNvPr>
          <p:cNvSpPr txBox="1"/>
          <p:nvPr/>
        </p:nvSpPr>
        <p:spPr>
          <a:xfrm>
            <a:off x="726948" y="4229666"/>
            <a:ext cx="10427442" cy="830997"/>
          </a:xfrm>
          <a:prstGeom prst="rect">
            <a:avLst/>
          </a:prstGeom>
          <a:noFill/>
        </p:spPr>
        <p:txBody>
          <a:bodyPr wrap="square">
            <a:spAutoFit/>
          </a:bodyPr>
          <a:lstStyle/>
          <a:p>
            <a:pPr marL="342900" indent="-342900">
              <a:buFont typeface="Arial" panose="020B0604020202020204" pitchFamily="34" charset="0"/>
              <a:buChar char="•"/>
            </a:pPr>
            <a:r>
              <a:rPr lang="en-US" sz="2400" b="0" i="0" dirty="0">
                <a:solidFill>
                  <a:srgbClr val="333333"/>
                </a:solidFill>
                <a:effectLst/>
                <a:latin typeface="inter-regular"/>
              </a:rPr>
              <a:t>The </a:t>
            </a:r>
            <a:r>
              <a:rPr lang="en-US" sz="2400" b="1" i="0" dirty="0" err="1">
                <a:solidFill>
                  <a:srgbClr val="333333"/>
                </a:solidFill>
                <a:effectLst/>
                <a:latin typeface="inter-bold"/>
              </a:rPr>
              <a:t>rmdir</a:t>
            </a:r>
            <a:r>
              <a:rPr lang="en-US" sz="2400" b="1" i="0" dirty="0">
                <a:solidFill>
                  <a:srgbClr val="333333"/>
                </a:solidFill>
                <a:effectLst/>
                <a:latin typeface="inter-bold"/>
              </a:rPr>
              <a:t>()</a:t>
            </a:r>
            <a:r>
              <a:rPr lang="en-US" sz="2400" b="0" i="0" dirty="0">
                <a:solidFill>
                  <a:srgbClr val="333333"/>
                </a:solidFill>
                <a:effectLst/>
                <a:latin typeface="inter-regular"/>
              </a:rPr>
              <a:t> function removes the specified directory with an absolute or related path. </a:t>
            </a:r>
            <a:endParaRPr lang="en-US" sz="2400" dirty="0"/>
          </a:p>
        </p:txBody>
      </p:sp>
      <p:sp>
        <p:nvSpPr>
          <p:cNvPr id="13" name="TextBox 12">
            <a:extLst>
              <a:ext uri="{FF2B5EF4-FFF2-40B4-BE49-F238E27FC236}">
                <a16:creationId xmlns:a16="http://schemas.microsoft.com/office/drawing/2014/main" xmlns="" id="{FEF930A0-C745-4D10-A82D-0EFEEAF2320E}"/>
              </a:ext>
            </a:extLst>
          </p:cNvPr>
          <p:cNvSpPr txBox="1"/>
          <p:nvPr/>
        </p:nvSpPr>
        <p:spPr>
          <a:xfrm>
            <a:off x="2745486" y="5397394"/>
            <a:ext cx="6099048"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a:t>
            </a:r>
            <a:r>
              <a:rPr lang="en-US" sz="2400" dirty="0" err="1"/>
              <a:t>os.rmdir</a:t>
            </a:r>
            <a:r>
              <a:rPr lang="en-US" sz="2400" dirty="0"/>
              <a:t>("d:\\</a:t>
            </a:r>
            <a:r>
              <a:rPr lang="en-US" sz="2400" dirty="0">
                <a:latin typeface="Calibri" charset="0"/>
                <a:cs typeface="Calibri" charset="0"/>
              </a:rPr>
              <a:t> </a:t>
            </a:r>
            <a:r>
              <a:rPr lang="en-US" sz="2400" dirty="0" err="1">
                <a:latin typeface="Calibri" charset="0"/>
                <a:cs typeface="Calibri" charset="0"/>
              </a:rPr>
              <a:t>philadelphia</a:t>
            </a:r>
            <a:r>
              <a:rPr lang="en-US" sz="2400" dirty="0"/>
              <a:t>")</a:t>
            </a:r>
          </a:p>
          <a:p>
            <a:r>
              <a:rPr lang="en-US" sz="2400" dirty="0"/>
              <a:t>&gt;&gt;&gt;</a:t>
            </a:r>
          </a:p>
        </p:txBody>
      </p:sp>
    </p:spTree>
    <p:extLst>
      <p:ext uri="{BB962C8B-B14F-4D97-AF65-F5344CB8AC3E}">
        <p14:creationId xmlns:p14="http://schemas.microsoft.com/office/powerpoint/2010/main" val="270416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856495" cy="4351338"/>
          </a:xfrm>
        </p:spPr>
        <p:txBody>
          <a:bodyPr>
            <a:normAutofit/>
          </a:bodyPr>
          <a:lstStyle/>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Disassembling code</a:t>
            </a:r>
          </a:p>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Binary to Assembly </a:t>
            </a:r>
          </a:p>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Automating the analysis of code </a:t>
            </a:r>
          </a:p>
          <a:p>
            <a:pPr>
              <a:lnSpc>
                <a:spcPct val="130000"/>
              </a:lnSpc>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Deobfuscating</a:t>
            </a:r>
            <a:r>
              <a:rPr lang="en-US" dirty="0">
                <a:latin typeface="Times New Roman" panose="02020603050405020304" pitchFamily="18" charset="0"/>
                <a:cs typeface="Times New Roman" panose="02020603050405020304" pitchFamily="18" charset="0"/>
              </a:rPr>
              <a:t> code</a:t>
            </a:r>
          </a:p>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Full binary analysis frameworks have been written in Python</a:t>
            </a:r>
          </a:p>
        </p:txBody>
      </p:sp>
      <p:cxnSp>
        <p:nvCxnSpPr>
          <p:cNvPr id="4" name="Straight Connector 3"/>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09EAEB24-857E-44C4-8953-D6AB5392F0E0}"/>
              </a:ext>
            </a:extLst>
          </p:cNvPr>
          <p:cNvSpPr txBox="1"/>
          <p:nvPr/>
        </p:nvSpPr>
        <p:spPr>
          <a:xfrm>
            <a:off x="838200" y="577930"/>
            <a:ext cx="930498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Binary Analysis - Tasks </a:t>
            </a:r>
          </a:p>
        </p:txBody>
      </p:sp>
    </p:spTree>
    <p:extLst>
      <p:ext uri="{BB962C8B-B14F-4D97-AF65-F5344CB8AC3E}">
        <p14:creationId xmlns:p14="http://schemas.microsoft.com/office/powerpoint/2010/main" val="4193976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98633273-91E0-4492-A5B0-BB017BC9E4E9}"/>
              </a:ext>
            </a:extLst>
          </p:cNvPr>
          <p:cNvSpPr txBox="1"/>
          <p:nvPr/>
        </p:nvSpPr>
        <p:spPr>
          <a:xfrm>
            <a:off x="561474" y="376807"/>
            <a:ext cx="8600814" cy="1423467"/>
          </a:xfrm>
          <a:prstGeom prst="rect">
            <a:avLst/>
          </a:prstGeom>
          <a:noFill/>
        </p:spPr>
        <p:txBody>
          <a:bodyPr wrap="square">
            <a:spAutoFit/>
          </a:bodyPr>
          <a:lstStyle/>
          <a:p>
            <a:pPr>
              <a:lnSpc>
                <a:spcPct val="90000"/>
              </a:lnSpc>
              <a:spcBef>
                <a:spcPct val="0"/>
              </a:spcBef>
            </a:pPr>
            <a:r>
              <a:rPr lang="ja-JP" altLang="en-US" sz="4800" dirty="0">
                <a:latin typeface="Book Antiqua" panose="02040602050305030304" pitchFamily="18" charset="0"/>
                <a:ea typeface="+mj-ea"/>
                <a:cs typeface="+mj-cs"/>
              </a:rPr>
              <a:t> </a:t>
            </a:r>
            <a:r>
              <a:rPr lang="en-US" altLang="ja-JP" sz="4800" dirty="0">
                <a:latin typeface="Book Antiqua" panose="02040602050305030304" pitchFamily="18" charset="0"/>
                <a:ea typeface="+mj-ea"/>
                <a:cs typeface="+mj-cs"/>
              </a:rPr>
              <a:t>The </a:t>
            </a:r>
            <a:r>
              <a:rPr lang="en-US" sz="4800" dirty="0">
                <a:latin typeface="Book Antiqua" panose="02040602050305030304" pitchFamily="18" charset="0"/>
                <a:ea typeface="+mj-ea"/>
                <a:cs typeface="+mj-cs"/>
              </a:rPr>
              <a:t>OS   Module</a:t>
            </a: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
        <p:nvSpPr>
          <p:cNvPr id="9" name="Rectangle 1">
            <a:extLst>
              <a:ext uri="{FF2B5EF4-FFF2-40B4-BE49-F238E27FC236}">
                <a16:creationId xmlns:a16="http://schemas.microsoft.com/office/drawing/2014/main" xmlns="" id="{E5285E5A-0A0B-4952-89C3-132C14C5951E}"/>
              </a:ext>
            </a:extLst>
          </p:cNvPr>
          <p:cNvSpPr>
            <a:spLocks noChangeArrowheads="1"/>
          </p:cNvSpPr>
          <p:nvPr/>
        </p:nvSpPr>
        <p:spPr bwMode="auto">
          <a:xfrm>
            <a:off x="3485238" y="3640755"/>
            <a:ext cx="4470042" cy="1329595"/>
          </a:xfrm>
          <a:prstGeom prst="rect">
            <a:avLst/>
          </a:prstGeom>
          <a:ln/>
        </p:spPr>
        <p:style>
          <a:lnRef idx="3">
            <a:schemeClr val="lt1"/>
          </a:lnRef>
          <a:fillRef idx="1">
            <a:schemeClr val="dk1"/>
          </a:fillRef>
          <a:effectRef idx="1">
            <a:schemeClr val="dk1"/>
          </a:effectRef>
          <a:fontRef idx="minor">
            <a:schemeClr val="lt1"/>
          </a:fontRef>
        </p:style>
        <p:txBody>
          <a:bodyPr vert="horz" wrap="square" lIns="0" tIns="0" rIns="0" bIns="0" numCol="1" anchor="ctr" anchorCtr="0" compatLnSpc="1">
            <a:prstTxWarp prst="textNoShape">
              <a:avLst/>
            </a:prstTxWarp>
            <a:spAutoFit/>
          </a:bodyPr>
          <a:lstStyle/>
          <a:p>
            <a:pPr marR="0" lvl="0" indent="0" fontAlgn="base">
              <a:lnSpc>
                <a:spcPct val="100000"/>
              </a:lnSpc>
              <a:spcBef>
                <a:spcPct val="30000"/>
              </a:spcBef>
              <a:spcAft>
                <a:spcPct val="0"/>
              </a:spcAft>
              <a:buClrTx/>
              <a:buSzTx/>
              <a:buFontTx/>
              <a:buNone/>
              <a:tabLst/>
            </a:pPr>
            <a:r>
              <a:rPr lang="en-US" altLang="en-US" sz="2400" dirty="0">
                <a:solidFill>
                  <a:schemeClr val="bg1"/>
                </a:solidFill>
              </a:rPr>
              <a:t>&gt;&gt;&gt; import </a:t>
            </a:r>
            <a:r>
              <a:rPr lang="en-US" altLang="en-US" sz="2400" dirty="0" err="1">
                <a:solidFill>
                  <a:schemeClr val="bg1"/>
                </a:solidFill>
              </a:rPr>
              <a:t>os</a:t>
            </a:r>
            <a:r>
              <a:rPr lang="en-US" altLang="en-US" sz="2400" dirty="0">
                <a:solidFill>
                  <a:schemeClr val="bg1"/>
                </a:solidFill>
              </a:rPr>
              <a:t> </a:t>
            </a:r>
          </a:p>
          <a:p>
            <a:pPr marR="0" lvl="0" indent="0" fontAlgn="base">
              <a:lnSpc>
                <a:spcPct val="100000"/>
              </a:lnSpc>
              <a:spcBef>
                <a:spcPct val="30000"/>
              </a:spcBef>
              <a:spcAft>
                <a:spcPct val="0"/>
              </a:spcAft>
              <a:buClrTx/>
              <a:buSzTx/>
              <a:buFontTx/>
              <a:buNone/>
              <a:tabLst/>
            </a:pPr>
            <a:r>
              <a:rPr lang="en-US" altLang="en-US" sz="2400" dirty="0">
                <a:solidFill>
                  <a:schemeClr val="bg1"/>
                </a:solidFill>
              </a:rPr>
              <a:t>&gt;&gt;&gt; os.name </a:t>
            </a:r>
          </a:p>
          <a:p>
            <a:pPr marR="0" lvl="0" indent="0" fontAlgn="base">
              <a:lnSpc>
                <a:spcPct val="100000"/>
              </a:lnSpc>
              <a:spcBef>
                <a:spcPct val="30000"/>
              </a:spcBef>
              <a:spcAft>
                <a:spcPct val="0"/>
              </a:spcAft>
              <a:buClrTx/>
              <a:buSzTx/>
              <a:buFontTx/>
              <a:buNone/>
              <a:tabLst/>
            </a:pPr>
            <a:r>
              <a:rPr lang="en-US" altLang="en-US" sz="2400" dirty="0">
                <a:solidFill>
                  <a:schemeClr val="bg1"/>
                </a:solidFill>
              </a:rPr>
              <a:t>'</a:t>
            </a:r>
            <a:r>
              <a:rPr lang="en-US" altLang="en-US" sz="2400" dirty="0" err="1">
                <a:solidFill>
                  <a:schemeClr val="bg1"/>
                </a:solidFill>
              </a:rPr>
              <a:t>nt</a:t>
            </a:r>
            <a:r>
              <a:rPr lang="en-US" altLang="en-US" sz="2400" dirty="0">
                <a:solidFill>
                  <a:schemeClr val="bg1"/>
                </a:solidFill>
              </a:rPr>
              <a:t>' </a:t>
            </a:r>
          </a:p>
        </p:txBody>
      </p:sp>
      <p:sp>
        <p:nvSpPr>
          <p:cNvPr id="19" name="TextBox 18">
            <a:extLst>
              <a:ext uri="{FF2B5EF4-FFF2-40B4-BE49-F238E27FC236}">
                <a16:creationId xmlns:a16="http://schemas.microsoft.com/office/drawing/2014/main" xmlns="" id="{4277F67C-C23F-4F0A-BFE4-75633CCBBDF5}"/>
              </a:ext>
            </a:extLst>
          </p:cNvPr>
          <p:cNvSpPr txBox="1"/>
          <p:nvPr/>
        </p:nvSpPr>
        <p:spPr>
          <a:xfrm>
            <a:off x="690909" y="1490008"/>
            <a:ext cx="10058700" cy="1938992"/>
          </a:xfrm>
          <a:prstGeom prst="rect">
            <a:avLst/>
          </a:prstGeom>
          <a:noFill/>
        </p:spPr>
        <p:txBody>
          <a:bodyPr wrap="square">
            <a:spAutoFit/>
          </a:bodyPr>
          <a:lstStyle/>
          <a:p>
            <a:pPr marL="342900" indent="-342900">
              <a:buFont typeface="Arial" panose="020B0604020202020204" pitchFamily="34" charset="0"/>
              <a:buChar char="•"/>
            </a:pPr>
            <a:r>
              <a:rPr lang="en-US" altLang="en-US" sz="2400" b="1" dirty="0"/>
              <a:t>The os.name </a:t>
            </a:r>
            <a:r>
              <a:rPr lang="ar-JO" altLang="en-US" sz="2400" b="1" dirty="0"/>
              <a:t>:</a:t>
            </a:r>
            <a:r>
              <a:rPr lang="en-US" altLang="en-US" sz="2400" b="1" dirty="0"/>
              <a:t> </a:t>
            </a:r>
            <a:r>
              <a:rPr lang="en-US" sz="2400" dirty="0">
                <a:solidFill>
                  <a:srgbClr val="333333"/>
                </a:solidFill>
                <a:latin typeface="inter-regular"/>
              </a:rPr>
              <a:t>gives the name of the OS module it imports. This differs based on the underlying Operating System. Currently, it registers ‘</a:t>
            </a:r>
            <a:r>
              <a:rPr lang="en-US" sz="2400" dirty="0" err="1">
                <a:solidFill>
                  <a:srgbClr val="333333"/>
                </a:solidFill>
                <a:latin typeface="inter-regular"/>
              </a:rPr>
              <a:t>posix</a:t>
            </a:r>
            <a:r>
              <a:rPr lang="en-US" sz="2400" dirty="0">
                <a:solidFill>
                  <a:srgbClr val="333333"/>
                </a:solidFill>
                <a:latin typeface="inter-regular"/>
              </a:rPr>
              <a:t>’, ‘os2’, ‘</a:t>
            </a:r>
            <a:r>
              <a:rPr lang="en-US" sz="2400" dirty="0" err="1">
                <a:solidFill>
                  <a:srgbClr val="333333"/>
                </a:solidFill>
                <a:latin typeface="inter-regular"/>
              </a:rPr>
              <a:t>ce</a:t>
            </a:r>
            <a:r>
              <a:rPr lang="en-US" sz="2400" dirty="0">
                <a:solidFill>
                  <a:srgbClr val="333333"/>
                </a:solidFill>
                <a:latin typeface="inter-regular"/>
              </a:rPr>
              <a:t>’, ‘</a:t>
            </a:r>
            <a:r>
              <a:rPr lang="en-US" sz="2400" dirty="0" err="1">
                <a:solidFill>
                  <a:srgbClr val="333333"/>
                </a:solidFill>
                <a:latin typeface="inter-regular"/>
              </a:rPr>
              <a:t>nt</a:t>
            </a:r>
            <a:r>
              <a:rPr lang="en-US" sz="2400" dirty="0">
                <a:solidFill>
                  <a:srgbClr val="333333"/>
                </a:solidFill>
                <a:latin typeface="inter-regular"/>
              </a:rPr>
              <a:t>’, ‘</a:t>
            </a:r>
            <a:r>
              <a:rPr lang="en-US" sz="2400" dirty="0" err="1">
                <a:solidFill>
                  <a:srgbClr val="333333"/>
                </a:solidFill>
                <a:latin typeface="inter-regular"/>
              </a:rPr>
              <a:t>riscos</a:t>
            </a:r>
            <a:r>
              <a:rPr lang="en-US" sz="2400" dirty="0">
                <a:solidFill>
                  <a:srgbClr val="333333"/>
                </a:solidFill>
                <a:latin typeface="inter-regular"/>
              </a:rPr>
              <a:t>’ and ‘java’.</a:t>
            </a:r>
          </a:p>
          <a:p>
            <a:pPr marL="342900" indent="-342900">
              <a:buFont typeface="Arial" panose="020B0604020202020204" pitchFamily="34" charset="0"/>
              <a:buChar char="•"/>
            </a:pPr>
            <a:endParaRPr lang="en-US" sz="2400" dirty="0">
              <a:solidFill>
                <a:srgbClr val="333333"/>
              </a:solidFill>
              <a:latin typeface="inter-regular"/>
            </a:endParaRPr>
          </a:p>
          <a:p>
            <a:pPr marL="342900" indent="-342900">
              <a:buFont typeface="Arial" panose="020B0604020202020204" pitchFamily="34" charset="0"/>
              <a:buChar char="•"/>
            </a:pPr>
            <a:r>
              <a:rPr lang="en-US" sz="2400" dirty="0">
                <a:solidFill>
                  <a:srgbClr val="333333"/>
                </a:solidFill>
                <a:latin typeface="inter-regular"/>
              </a:rPr>
              <a:t>We run it on Windows 7: Windows 7 is also known as Windows NT 6.1</a:t>
            </a:r>
          </a:p>
        </p:txBody>
      </p:sp>
    </p:spTree>
    <p:extLst>
      <p:ext uri="{BB962C8B-B14F-4D97-AF65-F5344CB8AC3E}">
        <p14:creationId xmlns:p14="http://schemas.microsoft.com/office/powerpoint/2010/main" val="330749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D11E3EAF-8FF6-49B5-B2EA-0FDFE907953E}"/>
              </a:ext>
            </a:extLst>
          </p:cNvPr>
          <p:cNvSpPr txBox="1"/>
          <p:nvPr/>
        </p:nvSpPr>
        <p:spPr>
          <a:xfrm>
            <a:off x="341504" y="1601662"/>
            <a:ext cx="10338687" cy="1569660"/>
          </a:xfrm>
          <a:prstGeom prst="rect">
            <a:avLst/>
          </a:prstGeom>
          <a:noFill/>
        </p:spPr>
        <p:txBody>
          <a:bodyPr wrap="square">
            <a:spAutoFit/>
          </a:bodyPr>
          <a:lstStyle/>
          <a:p>
            <a:pPr marL="342900" indent="-342900">
              <a:buFont typeface="Arial" panose="020B0604020202020204" pitchFamily="34" charset="0"/>
              <a:buChar char="•"/>
            </a:pPr>
            <a:r>
              <a:rPr lang="en-US" sz="2400" dirty="0"/>
              <a:t>The </a:t>
            </a:r>
            <a:r>
              <a:rPr lang="en-US" sz="2400" b="1" dirty="0" err="1"/>
              <a:t>os.startfile</a:t>
            </a:r>
            <a:r>
              <a:rPr lang="en-US" sz="2400" b="1" dirty="0"/>
              <a:t>() </a:t>
            </a:r>
            <a:r>
              <a:rPr lang="en-US" sz="2400" dirty="0"/>
              <a:t>method allows us to “start” a file with its associated program.</a:t>
            </a:r>
          </a:p>
          <a:p>
            <a:r>
              <a:rPr lang="en-US" sz="2400" dirty="0"/>
              <a:t> </a:t>
            </a:r>
          </a:p>
          <a:p>
            <a:pPr marL="342900" indent="-342900">
              <a:buFont typeface="Arial" panose="020B0604020202020204" pitchFamily="34" charset="0"/>
              <a:buChar char="•"/>
            </a:pPr>
            <a:r>
              <a:rPr lang="en-US" sz="2400" dirty="0"/>
              <a:t>In other words, we can open a file with it’s associated program, just like when you double-click a PDF and it opens in Adobe Reader. </a:t>
            </a:r>
          </a:p>
        </p:txBody>
      </p:sp>
      <p:sp>
        <p:nvSpPr>
          <p:cNvPr id="7" name="Rectangle 1">
            <a:extLst>
              <a:ext uri="{FF2B5EF4-FFF2-40B4-BE49-F238E27FC236}">
                <a16:creationId xmlns:a16="http://schemas.microsoft.com/office/drawing/2014/main" xmlns="" id="{24EE0E98-66BE-47A5-9F5A-D49BAAAC0787}"/>
              </a:ext>
            </a:extLst>
          </p:cNvPr>
          <p:cNvSpPr>
            <a:spLocks noChangeArrowheads="1"/>
          </p:cNvSpPr>
          <p:nvPr/>
        </p:nvSpPr>
        <p:spPr bwMode="auto">
          <a:xfrm>
            <a:off x="3302358" y="3657513"/>
            <a:ext cx="4927242" cy="738664"/>
          </a:xfrm>
          <a:prstGeom prst="rect">
            <a:avLst/>
          </a:prstGeom>
          <a:ln/>
        </p:spPr>
        <p:style>
          <a:lnRef idx="3">
            <a:schemeClr val="lt1"/>
          </a:lnRef>
          <a:fillRef idx="1">
            <a:schemeClr val="dk1"/>
          </a:fillRef>
          <a:effectRef idx="1">
            <a:schemeClr val="dk1"/>
          </a:effectRef>
          <a:fontRef idx="minor">
            <a:schemeClr val="lt1"/>
          </a:fontRef>
        </p:style>
        <p:txBody>
          <a:bodyPr vert="horz" wrap="square" lIns="0" tIns="0" rIns="0" bIns="0" numCol="1" anchor="ctr" anchorCtr="0" compatLnSpc="1">
            <a:prstTxWarp prst="textNoShape">
              <a:avLst/>
            </a:prstTxWarp>
            <a:spAutoFit/>
          </a:bodyPr>
          <a:lstStyle/>
          <a:p>
            <a:r>
              <a:rPr lang="en-US" sz="2400" dirty="0"/>
              <a:t>&gt;&gt;&gt; </a:t>
            </a:r>
            <a:r>
              <a:rPr lang="en-US" sz="2400" dirty="0" err="1"/>
              <a:t>os.startfile</a:t>
            </a:r>
            <a:r>
              <a:rPr lang="en-US" sz="2400" dirty="0"/>
              <a:t>('D:\py1.pdf')</a:t>
            </a:r>
          </a:p>
          <a:p>
            <a:r>
              <a:rPr lang="en-US" sz="2400" dirty="0"/>
              <a:t>&gt;&gt;&gt;</a:t>
            </a:r>
          </a:p>
        </p:txBody>
      </p:sp>
      <p:sp>
        <p:nvSpPr>
          <p:cNvPr id="8" name="TextBox 7">
            <a:extLst>
              <a:ext uri="{FF2B5EF4-FFF2-40B4-BE49-F238E27FC236}">
                <a16:creationId xmlns:a16="http://schemas.microsoft.com/office/drawing/2014/main" xmlns="" id="{4F5354FA-583C-4A73-B310-3BE1E7271A04}"/>
              </a:ext>
            </a:extLst>
          </p:cNvPr>
          <p:cNvSpPr txBox="1"/>
          <p:nvPr/>
        </p:nvSpPr>
        <p:spPr>
          <a:xfrm>
            <a:off x="561474" y="376807"/>
            <a:ext cx="8600814" cy="1423467"/>
          </a:xfrm>
          <a:prstGeom prst="rect">
            <a:avLst/>
          </a:prstGeom>
          <a:noFill/>
        </p:spPr>
        <p:txBody>
          <a:bodyPr wrap="square">
            <a:spAutoFit/>
          </a:bodyPr>
          <a:lstStyle/>
          <a:p>
            <a:pPr>
              <a:lnSpc>
                <a:spcPct val="90000"/>
              </a:lnSpc>
              <a:spcBef>
                <a:spcPct val="0"/>
              </a:spcBef>
            </a:pPr>
            <a:r>
              <a:rPr lang="ja-JP" altLang="en-US" sz="4800" dirty="0">
                <a:latin typeface="Book Antiqua" panose="02040602050305030304" pitchFamily="18" charset="0"/>
                <a:ea typeface="+mj-ea"/>
                <a:cs typeface="+mj-cs"/>
              </a:rPr>
              <a:t> </a:t>
            </a:r>
            <a:r>
              <a:rPr lang="en-US" altLang="ja-JP" sz="4800" dirty="0">
                <a:latin typeface="Book Antiqua" panose="02040602050305030304" pitchFamily="18" charset="0"/>
                <a:ea typeface="+mj-ea"/>
                <a:cs typeface="+mj-cs"/>
              </a:rPr>
              <a:t>The </a:t>
            </a:r>
            <a:r>
              <a:rPr lang="en-US" sz="4800" dirty="0">
                <a:latin typeface="Book Antiqua" panose="02040602050305030304" pitchFamily="18" charset="0"/>
                <a:ea typeface="+mj-ea"/>
                <a:cs typeface="+mj-cs"/>
              </a:rPr>
              <a:t>OS   Module</a:t>
            </a: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Tree>
    <p:extLst>
      <p:ext uri="{BB962C8B-B14F-4D97-AF65-F5344CB8AC3E}">
        <p14:creationId xmlns:p14="http://schemas.microsoft.com/office/powerpoint/2010/main" val="3197134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B6B8117-8224-484A-B909-E171C44358C2}"/>
              </a:ext>
            </a:extLst>
          </p:cNvPr>
          <p:cNvSpPr txBox="1"/>
          <p:nvPr/>
        </p:nvSpPr>
        <p:spPr>
          <a:xfrm>
            <a:off x="560961" y="354830"/>
            <a:ext cx="609904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sys Module</a:t>
            </a:r>
          </a:p>
        </p:txBody>
      </p:sp>
      <p:sp>
        <p:nvSpPr>
          <p:cNvPr id="8" name="TextBox 7">
            <a:extLst>
              <a:ext uri="{FF2B5EF4-FFF2-40B4-BE49-F238E27FC236}">
                <a16:creationId xmlns:a16="http://schemas.microsoft.com/office/drawing/2014/main" xmlns="" id="{43F56F38-7405-43AE-AB89-5E834FA7711E}"/>
              </a:ext>
            </a:extLst>
          </p:cNvPr>
          <p:cNvSpPr txBox="1"/>
          <p:nvPr/>
        </p:nvSpPr>
        <p:spPr>
          <a:xfrm>
            <a:off x="416052" y="1789099"/>
            <a:ext cx="10373868" cy="461665"/>
          </a:xfrm>
          <a:prstGeom prst="rect">
            <a:avLst/>
          </a:prstGeom>
          <a:noFill/>
        </p:spPr>
        <p:txBody>
          <a:bodyPr wrap="square">
            <a:spAutoFit/>
          </a:bodyPr>
          <a:lstStyle/>
          <a:p>
            <a:pPr marL="342900" indent="-342900">
              <a:buFont typeface="Arial" panose="020B0604020202020204" pitchFamily="34" charset="0"/>
              <a:buChar char="•"/>
            </a:pPr>
            <a:r>
              <a:rPr lang="en-US" sz="2400" dirty="0"/>
              <a:t>The sys module provides system specific parameters and functions.</a:t>
            </a:r>
          </a:p>
        </p:txBody>
      </p:sp>
      <p:sp>
        <p:nvSpPr>
          <p:cNvPr id="12" name="TextBox 11">
            <a:extLst>
              <a:ext uri="{FF2B5EF4-FFF2-40B4-BE49-F238E27FC236}">
                <a16:creationId xmlns:a16="http://schemas.microsoft.com/office/drawing/2014/main" xmlns="" id="{00F14574-58F3-4C6C-91DC-3FBFF3B520BC}"/>
              </a:ext>
            </a:extLst>
          </p:cNvPr>
          <p:cNvSpPr txBox="1"/>
          <p:nvPr/>
        </p:nvSpPr>
        <p:spPr>
          <a:xfrm>
            <a:off x="416052" y="2389141"/>
            <a:ext cx="10479906" cy="1323439"/>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rgbClr val="333333"/>
                </a:solidFill>
                <a:latin typeface="inter-regular"/>
              </a:rPr>
              <a:t>To work with the SYS module, we need to import the SYS module. </a:t>
            </a:r>
          </a:p>
          <a:p>
            <a:pPr algn="just"/>
            <a:r>
              <a:rPr lang="en-US" sz="2400" dirty="0">
                <a:solidFill>
                  <a:srgbClr val="333333"/>
                </a:solidFill>
                <a:latin typeface="inter-regular"/>
              </a:rPr>
              <a:t> </a:t>
            </a:r>
          </a:p>
          <a:p>
            <a:pPr algn="ctr"/>
            <a:r>
              <a:rPr lang="en-US" sz="3200" b="1" dirty="0">
                <a:solidFill>
                  <a:srgbClr val="333333"/>
                </a:solidFill>
                <a:latin typeface="inter-regular"/>
              </a:rPr>
              <a:t>import sys  </a:t>
            </a:r>
          </a:p>
        </p:txBody>
      </p:sp>
      <p:sp>
        <p:nvSpPr>
          <p:cNvPr id="13" name="TextBox 12">
            <a:extLst>
              <a:ext uri="{FF2B5EF4-FFF2-40B4-BE49-F238E27FC236}">
                <a16:creationId xmlns:a16="http://schemas.microsoft.com/office/drawing/2014/main" xmlns="" id="{B295CD71-19A0-4E5C-A63B-1EAD6471F1C0}"/>
              </a:ext>
            </a:extLst>
          </p:cNvPr>
          <p:cNvSpPr txBox="1"/>
          <p:nvPr/>
        </p:nvSpPr>
        <p:spPr>
          <a:xfrm>
            <a:off x="461901" y="3850957"/>
            <a:ext cx="11268198" cy="461665"/>
          </a:xfrm>
          <a:prstGeom prst="rect">
            <a:avLst/>
          </a:prstGeom>
          <a:noFill/>
        </p:spPr>
        <p:txBody>
          <a:bodyPr wrap="square">
            <a:spAutoFit/>
          </a:bodyPr>
          <a:lstStyle/>
          <a:p>
            <a:pPr marL="342900" indent="-342900">
              <a:buFont typeface="Arial" panose="020B0604020202020204" pitchFamily="34" charset="0"/>
              <a:buChar char="•"/>
            </a:pPr>
            <a:r>
              <a:rPr lang="en-US" sz="2400" dirty="0"/>
              <a:t>The </a:t>
            </a:r>
            <a:r>
              <a:rPr lang="en-US" sz="2400" b="1" dirty="0" err="1"/>
              <a:t>sys.platform</a:t>
            </a:r>
            <a:r>
              <a:rPr lang="en-US" sz="2400" b="1" dirty="0"/>
              <a:t> </a:t>
            </a:r>
            <a:r>
              <a:rPr lang="en-US" sz="2400" dirty="0"/>
              <a:t>value is a platform identifier. </a:t>
            </a:r>
          </a:p>
        </p:txBody>
      </p:sp>
      <p:sp>
        <p:nvSpPr>
          <p:cNvPr id="14" name="Rectangle 1">
            <a:extLst>
              <a:ext uri="{FF2B5EF4-FFF2-40B4-BE49-F238E27FC236}">
                <a16:creationId xmlns:a16="http://schemas.microsoft.com/office/drawing/2014/main" xmlns="" id="{FD9133B6-E82A-49C2-A72F-8592889DA6A6}"/>
              </a:ext>
            </a:extLst>
          </p:cNvPr>
          <p:cNvSpPr>
            <a:spLocks noChangeArrowheads="1"/>
          </p:cNvSpPr>
          <p:nvPr/>
        </p:nvSpPr>
        <p:spPr bwMode="auto">
          <a:xfrm>
            <a:off x="3610485" y="4446598"/>
            <a:ext cx="4927242" cy="2215991"/>
          </a:xfrm>
          <a:prstGeom prst="rect">
            <a:avLst/>
          </a:prstGeom>
          <a:ln/>
        </p:spPr>
        <p:style>
          <a:lnRef idx="3">
            <a:schemeClr val="lt1"/>
          </a:lnRef>
          <a:fillRef idx="1">
            <a:schemeClr val="dk1"/>
          </a:fillRef>
          <a:effectRef idx="1">
            <a:schemeClr val="dk1"/>
          </a:effectRef>
          <a:fontRef idx="minor">
            <a:schemeClr val="lt1"/>
          </a:fontRef>
        </p:style>
        <p:txBody>
          <a:bodyPr vert="horz" wrap="square" lIns="0" tIns="0" rIns="0" bIns="0" numCol="1" anchor="ctr" anchorCtr="0" compatLnSpc="1">
            <a:prstTxWarp prst="textNoShape">
              <a:avLst/>
            </a:prstTxWarp>
            <a:spAutoFit/>
          </a:bodyPr>
          <a:lstStyle/>
          <a:p>
            <a:endParaRPr lang="en-US" sz="2400" dirty="0"/>
          </a:p>
          <a:p>
            <a:r>
              <a:rPr lang="en-US" sz="2400" dirty="0"/>
              <a:t>&gt;&gt;&gt; import sys </a:t>
            </a:r>
          </a:p>
          <a:p>
            <a:r>
              <a:rPr lang="en-US" sz="2400" dirty="0"/>
              <a:t>&gt;&gt;&gt; </a:t>
            </a:r>
            <a:r>
              <a:rPr lang="en-US" sz="2400" dirty="0" err="1"/>
              <a:t>sys.platform</a:t>
            </a:r>
            <a:endParaRPr lang="en-US" sz="2400" dirty="0"/>
          </a:p>
          <a:p>
            <a:r>
              <a:rPr lang="en-US" sz="2400" dirty="0"/>
              <a:t>'win32'</a:t>
            </a:r>
          </a:p>
          <a:p>
            <a:r>
              <a:rPr lang="en-US" sz="2400" dirty="0"/>
              <a:t>&gt;&gt;&gt;</a:t>
            </a:r>
          </a:p>
          <a:p>
            <a:endParaRPr lang="en-US" sz="2400" dirty="0"/>
          </a:p>
        </p:txBody>
      </p:sp>
    </p:spTree>
    <p:extLst>
      <p:ext uri="{BB962C8B-B14F-4D97-AF65-F5344CB8AC3E}">
        <p14:creationId xmlns:p14="http://schemas.microsoft.com/office/powerpoint/2010/main" val="4045675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39336D83-F6D9-4C83-AA4E-C1C0E0DE3C00}"/>
              </a:ext>
            </a:extLst>
          </p:cNvPr>
          <p:cNvSpPr txBox="1"/>
          <p:nvPr/>
        </p:nvSpPr>
        <p:spPr>
          <a:xfrm>
            <a:off x="560961" y="354830"/>
            <a:ext cx="609904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sys Module</a:t>
            </a:r>
          </a:p>
        </p:txBody>
      </p:sp>
      <p:sp>
        <p:nvSpPr>
          <p:cNvPr id="7" name="TextBox 6">
            <a:extLst>
              <a:ext uri="{FF2B5EF4-FFF2-40B4-BE49-F238E27FC236}">
                <a16:creationId xmlns:a16="http://schemas.microsoft.com/office/drawing/2014/main" xmlns="" id="{E6DBCA2C-4CA7-4B83-A127-72E584CCC2DC}"/>
              </a:ext>
            </a:extLst>
          </p:cNvPr>
          <p:cNvSpPr txBox="1"/>
          <p:nvPr/>
        </p:nvSpPr>
        <p:spPr>
          <a:xfrm>
            <a:off x="768096" y="1582341"/>
            <a:ext cx="10588752" cy="1846659"/>
          </a:xfrm>
          <a:prstGeom prst="rect">
            <a:avLst/>
          </a:prstGeom>
          <a:noFill/>
        </p:spPr>
        <p:txBody>
          <a:bodyPr wrap="square">
            <a:spAutoFit/>
          </a:bodyPr>
          <a:lstStyle/>
          <a:p>
            <a:pPr marL="342900" indent="-342900">
              <a:buFont typeface="Arial" panose="020B0604020202020204" pitchFamily="34" charset="0"/>
              <a:buChar char="•"/>
            </a:pPr>
            <a:r>
              <a:rPr lang="en-US" sz="2400" dirty="0"/>
              <a:t>The </a:t>
            </a:r>
            <a:r>
              <a:rPr lang="en-US" sz="2400" b="1" dirty="0" err="1"/>
              <a:t>sys.exit</a:t>
            </a:r>
            <a:r>
              <a:rPr lang="en-US" sz="2400" b="1" dirty="0"/>
              <a:t>() </a:t>
            </a:r>
            <a:r>
              <a:rPr lang="en-US" sz="2400" dirty="0"/>
              <a:t>function allows to exit from Python. </a:t>
            </a:r>
          </a:p>
          <a:p>
            <a:pPr marL="342900" indent="-342900">
              <a:buFont typeface="Arial" panose="020B0604020202020204" pitchFamily="34" charset="0"/>
              <a:buChar char="•"/>
            </a:pPr>
            <a:r>
              <a:rPr lang="en-US" sz="2400" dirty="0"/>
              <a:t>The exit function takes an optional argument, typically an integer, that gives an exit status. </a:t>
            </a:r>
          </a:p>
          <a:p>
            <a:pPr marL="342900" indent="-342900">
              <a:buFont typeface="Arial" panose="020B0604020202020204" pitchFamily="34" charset="0"/>
              <a:buChar char="•"/>
            </a:pPr>
            <a:r>
              <a:rPr lang="en-US" sz="2400" dirty="0"/>
              <a:t>Zero is considered a “successful termination”. </a:t>
            </a:r>
          </a:p>
          <a:p>
            <a:endParaRPr lang="en-US" b="0" i="0" dirty="0">
              <a:solidFill>
                <a:srgbClr val="404040"/>
              </a:solidFill>
              <a:effectLst/>
              <a:latin typeface="Lato" panose="020F0502020204030203" pitchFamily="34" charset="0"/>
            </a:endParaRPr>
          </a:p>
        </p:txBody>
      </p:sp>
      <p:sp>
        <p:nvSpPr>
          <p:cNvPr id="4" name="Rectangle 1">
            <a:extLst>
              <a:ext uri="{FF2B5EF4-FFF2-40B4-BE49-F238E27FC236}">
                <a16:creationId xmlns:a16="http://schemas.microsoft.com/office/drawing/2014/main" xmlns="" id="{7D9A98DB-35F4-4F2B-BED7-D9CCFA99E7C5}"/>
              </a:ext>
            </a:extLst>
          </p:cNvPr>
          <p:cNvSpPr>
            <a:spLocks noChangeArrowheads="1"/>
          </p:cNvSpPr>
          <p:nvPr/>
        </p:nvSpPr>
        <p:spPr bwMode="auto">
          <a:xfrm>
            <a:off x="835152" y="438778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3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
            <a:extLst>
              <a:ext uri="{FF2B5EF4-FFF2-40B4-BE49-F238E27FC236}">
                <a16:creationId xmlns:a16="http://schemas.microsoft.com/office/drawing/2014/main" xmlns="" id="{59271008-5E44-4FA7-BA97-EEE96A0E1ADB}"/>
              </a:ext>
            </a:extLst>
          </p:cNvPr>
          <p:cNvSpPr>
            <a:spLocks noChangeArrowheads="1"/>
          </p:cNvSpPr>
          <p:nvPr/>
        </p:nvSpPr>
        <p:spPr bwMode="auto">
          <a:xfrm>
            <a:off x="3306243" y="3602949"/>
            <a:ext cx="4927242" cy="1846659"/>
          </a:xfrm>
          <a:prstGeom prst="rect">
            <a:avLst/>
          </a:prstGeom>
          <a:ln/>
        </p:spPr>
        <p:style>
          <a:lnRef idx="3">
            <a:schemeClr val="lt1"/>
          </a:lnRef>
          <a:fillRef idx="1">
            <a:schemeClr val="dk1"/>
          </a:fillRef>
          <a:effectRef idx="1">
            <a:schemeClr val="dk1"/>
          </a:effectRef>
          <a:fontRef idx="minor">
            <a:schemeClr val="lt1"/>
          </a:fontRef>
        </p:style>
        <p:txBody>
          <a:bodyPr vert="horz" wrap="square" lIns="0" tIns="0" rIns="0" bIns="0" numCol="1" anchor="ctr" anchorCtr="0" compatLnSpc="1">
            <a:prstTxWarp prst="textNoShape">
              <a:avLst/>
            </a:prstTxWarp>
            <a:spAutoFit/>
          </a:bodyPr>
          <a:lstStyle/>
          <a:p>
            <a:endParaRPr lang="en-US" sz="2400" dirty="0"/>
          </a:p>
          <a:p>
            <a:r>
              <a:rPr lang="en-US" sz="2400" dirty="0"/>
              <a:t>&gt;&gt;&gt; import sys </a:t>
            </a:r>
          </a:p>
          <a:p>
            <a:r>
              <a:rPr lang="en-US" sz="2400" dirty="0"/>
              <a:t>&gt;&gt;&gt; print(“I am student”) </a:t>
            </a:r>
          </a:p>
          <a:p>
            <a:r>
              <a:rPr lang="en-US" sz="2400" dirty="0"/>
              <a:t>&gt;&gt;&gt; </a:t>
            </a:r>
            <a:r>
              <a:rPr lang="en-US" sz="2400" dirty="0" err="1"/>
              <a:t>sys.exit</a:t>
            </a:r>
            <a:r>
              <a:rPr lang="en-US" sz="2400" dirty="0"/>
              <a:t>(0)</a:t>
            </a:r>
          </a:p>
          <a:p>
            <a:endParaRPr lang="en-US" sz="2400" dirty="0"/>
          </a:p>
        </p:txBody>
      </p:sp>
    </p:spTree>
    <p:extLst>
      <p:ext uri="{BB962C8B-B14F-4D97-AF65-F5344CB8AC3E}">
        <p14:creationId xmlns:p14="http://schemas.microsoft.com/office/powerpoint/2010/main" val="2797670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F4C2DBC-BAE5-426E-A102-00DFD7ACC746}"/>
              </a:ext>
            </a:extLst>
          </p:cNvPr>
          <p:cNvSpPr txBox="1"/>
          <p:nvPr/>
        </p:nvSpPr>
        <p:spPr>
          <a:xfrm>
            <a:off x="859536" y="1773258"/>
            <a:ext cx="10899648" cy="1569660"/>
          </a:xfrm>
          <a:prstGeom prst="rect">
            <a:avLst/>
          </a:prstGeom>
          <a:noFill/>
        </p:spPr>
        <p:txBody>
          <a:bodyPr wrap="square">
            <a:spAutoFit/>
          </a:bodyPr>
          <a:lstStyle/>
          <a:p>
            <a:pPr marL="342900" indent="-342900">
              <a:buFont typeface="Arial" panose="020B0604020202020204" pitchFamily="34" charset="0"/>
              <a:buChar char="•"/>
            </a:pPr>
            <a:r>
              <a:rPr lang="en-US" sz="2400" b="1" dirty="0"/>
              <a:t>The </a:t>
            </a:r>
            <a:r>
              <a:rPr lang="en-US" sz="2400" b="1" dirty="0" err="1"/>
              <a:t>sys.path</a:t>
            </a:r>
            <a:r>
              <a:rPr lang="en-US" sz="2400" b="1" dirty="0"/>
              <a:t>  </a:t>
            </a:r>
            <a:r>
              <a:rPr lang="en-US" sz="2400" dirty="0"/>
              <a:t>is a list of strings that specifies the search path for modules.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Basically this tells Python what locations to look in when it tries to import a module.</a:t>
            </a:r>
          </a:p>
          <a:p>
            <a:endParaRPr lang="en-US" sz="2400" dirty="0"/>
          </a:p>
        </p:txBody>
      </p:sp>
      <p:sp>
        <p:nvSpPr>
          <p:cNvPr id="5" name="TextBox 4">
            <a:extLst>
              <a:ext uri="{FF2B5EF4-FFF2-40B4-BE49-F238E27FC236}">
                <a16:creationId xmlns:a16="http://schemas.microsoft.com/office/drawing/2014/main" xmlns="" id="{24BB90CC-1F8C-47BF-B98F-A070C2E64D01}"/>
              </a:ext>
            </a:extLst>
          </p:cNvPr>
          <p:cNvSpPr txBox="1"/>
          <p:nvPr/>
        </p:nvSpPr>
        <p:spPr>
          <a:xfrm>
            <a:off x="560961" y="354830"/>
            <a:ext cx="609904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sys Module</a:t>
            </a:r>
          </a:p>
        </p:txBody>
      </p:sp>
      <p:sp>
        <p:nvSpPr>
          <p:cNvPr id="8" name="Rectangle 1">
            <a:extLst>
              <a:ext uri="{FF2B5EF4-FFF2-40B4-BE49-F238E27FC236}">
                <a16:creationId xmlns:a16="http://schemas.microsoft.com/office/drawing/2014/main" xmlns="" id="{AAE99D3F-12EA-4EF5-B40B-BE035242B18A}"/>
              </a:ext>
            </a:extLst>
          </p:cNvPr>
          <p:cNvSpPr>
            <a:spLocks noChangeArrowheads="1"/>
          </p:cNvSpPr>
          <p:nvPr/>
        </p:nvSpPr>
        <p:spPr bwMode="auto">
          <a:xfrm>
            <a:off x="2345694" y="3179183"/>
            <a:ext cx="8809986" cy="3323987"/>
          </a:xfrm>
          <a:prstGeom prst="rect">
            <a:avLst/>
          </a:prstGeom>
          <a:ln/>
        </p:spPr>
        <p:style>
          <a:lnRef idx="3">
            <a:schemeClr val="lt1"/>
          </a:lnRef>
          <a:fillRef idx="1">
            <a:schemeClr val="dk1"/>
          </a:fillRef>
          <a:effectRef idx="1">
            <a:schemeClr val="dk1"/>
          </a:effectRef>
          <a:fontRef idx="minor">
            <a:schemeClr val="lt1"/>
          </a:fontRef>
        </p:style>
        <p:txBody>
          <a:bodyPr vert="horz" wrap="square" lIns="0" tIns="0" rIns="0" bIns="0" numCol="1" anchor="ctr" anchorCtr="0" compatLnSpc="1">
            <a:prstTxWarp prst="textNoShape">
              <a:avLst/>
            </a:prstTxWarp>
            <a:spAutoFit/>
          </a:bodyPr>
          <a:lstStyle/>
          <a:p>
            <a:r>
              <a:rPr lang="en-US" sz="2400" dirty="0"/>
              <a:t>&gt;&gt;&gt; import sys </a:t>
            </a:r>
          </a:p>
          <a:p>
            <a:r>
              <a:rPr lang="en-US" sz="2400" dirty="0"/>
              <a:t>&gt;&gt;&gt; print(</a:t>
            </a:r>
            <a:r>
              <a:rPr lang="en-US" sz="2400" dirty="0" err="1"/>
              <a:t>sys.path</a:t>
            </a:r>
            <a:r>
              <a:rPr lang="en-US" sz="2400" dirty="0"/>
              <a:t>)</a:t>
            </a:r>
          </a:p>
          <a:p>
            <a:endParaRPr lang="en-US" sz="2400" dirty="0"/>
          </a:p>
          <a:p>
            <a:r>
              <a:rPr lang="en-US" sz="2400" dirty="0"/>
              <a:t>['', 'C:\\Python27\\python27.zip', 'C:\\Python27\\DLLs', 'C:\\Python27\\lib', 'C:\\Python27\\lib\\plat-win', 'C:\\Python27\\lib\\lib-</a:t>
            </a:r>
            <a:r>
              <a:rPr lang="en-US" sz="2400" dirty="0" err="1"/>
              <a:t>tk</a:t>
            </a:r>
            <a:r>
              <a:rPr lang="en-US" sz="2400" dirty="0"/>
              <a:t>', 'C:\\Python27', 'C:\\Python27\\lib\\site-packages’]</a:t>
            </a:r>
          </a:p>
          <a:p>
            <a:endParaRPr lang="en-US" sz="2400" dirty="0"/>
          </a:p>
          <a:p>
            <a:r>
              <a:rPr lang="en-US" sz="2400" dirty="0"/>
              <a:t>&gt;&gt;&gt;</a:t>
            </a:r>
          </a:p>
        </p:txBody>
      </p:sp>
    </p:spTree>
    <p:extLst>
      <p:ext uri="{BB962C8B-B14F-4D97-AF65-F5344CB8AC3E}">
        <p14:creationId xmlns:p14="http://schemas.microsoft.com/office/powerpoint/2010/main" val="3646889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6503AD9C-994F-4DA8-BCA8-5F244EE7E218}"/>
              </a:ext>
            </a:extLst>
          </p:cNvPr>
          <p:cNvSpPr txBox="1"/>
          <p:nvPr/>
        </p:nvSpPr>
        <p:spPr>
          <a:xfrm>
            <a:off x="560960" y="354830"/>
            <a:ext cx="7851519" cy="1423467"/>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a:t>
            </a:r>
            <a:r>
              <a:rPr lang="en-US" sz="4800" dirty="0" err="1">
                <a:latin typeface="Book Antiqua" panose="02040602050305030304" pitchFamily="18" charset="0"/>
                <a:ea typeface="+mj-ea"/>
                <a:cs typeface="+mj-cs"/>
              </a:rPr>
              <a:t>hashlib</a:t>
            </a:r>
            <a:r>
              <a:rPr lang="en-US" sz="4800" dirty="0">
                <a:latin typeface="Book Antiqua" panose="02040602050305030304" pitchFamily="18" charset="0"/>
                <a:ea typeface="+mj-ea"/>
                <a:cs typeface="+mj-cs"/>
              </a:rPr>
              <a:t> Module</a:t>
            </a:r>
            <a:endParaRPr lang="en-US" sz="4800" b="0" i="0" dirty="0">
              <a:solidFill>
                <a:srgbClr val="0A0C10"/>
              </a:solidFill>
              <a:effectLst/>
              <a:latin typeface="-apple-system"/>
            </a:endParaRP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pic>
        <p:nvPicPr>
          <p:cNvPr id="9" name="Picture 8">
            <a:extLst>
              <a:ext uri="{FF2B5EF4-FFF2-40B4-BE49-F238E27FC236}">
                <a16:creationId xmlns:a16="http://schemas.microsoft.com/office/drawing/2014/main" xmlns="" id="{CBDC5695-311B-4D2C-BEE6-37509B640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164" y="3701905"/>
            <a:ext cx="10829671" cy="2755597"/>
          </a:xfrm>
          <a:prstGeom prst="rect">
            <a:avLst/>
          </a:prstGeom>
        </p:spPr>
      </p:pic>
      <p:sp>
        <p:nvSpPr>
          <p:cNvPr id="12" name="TextBox 11">
            <a:extLst>
              <a:ext uri="{FF2B5EF4-FFF2-40B4-BE49-F238E27FC236}">
                <a16:creationId xmlns:a16="http://schemas.microsoft.com/office/drawing/2014/main" xmlns="" id="{972A943E-DCAE-444F-85E1-C719C8F75575}"/>
              </a:ext>
            </a:extLst>
          </p:cNvPr>
          <p:cNvSpPr txBox="1"/>
          <p:nvPr/>
        </p:nvSpPr>
        <p:spPr>
          <a:xfrm>
            <a:off x="560960" y="1534222"/>
            <a:ext cx="11510836" cy="1938992"/>
          </a:xfrm>
          <a:prstGeom prst="rect">
            <a:avLst/>
          </a:prstGeom>
          <a:noFill/>
        </p:spPr>
        <p:txBody>
          <a:bodyPr wrap="square">
            <a:spAutoFit/>
          </a:bodyPr>
          <a:lstStyle/>
          <a:p>
            <a:pPr marL="285750" indent="-285750" algn="l" fontAlgn="base">
              <a:buFont typeface="Arial" panose="020B0604020202020204" pitchFamily="34" charset="0"/>
              <a:buChar char="•"/>
            </a:pPr>
            <a:r>
              <a:rPr lang="en-US" sz="2400" b="0" i="0" dirty="0">
                <a:solidFill>
                  <a:srgbClr val="0A0C10"/>
                </a:solidFill>
                <a:effectLst/>
                <a:latin typeface="-apple-system"/>
              </a:rPr>
              <a:t>The  </a:t>
            </a:r>
            <a:r>
              <a:rPr lang="en-US" sz="2400" b="1" i="0" dirty="0" err="1">
                <a:solidFill>
                  <a:srgbClr val="0A0C10"/>
                </a:solidFill>
                <a:effectLst/>
                <a:latin typeface="-apple-system"/>
              </a:rPr>
              <a:t>hashlib</a:t>
            </a:r>
            <a:r>
              <a:rPr lang="en-US" sz="2400" b="0" i="0" dirty="0">
                <a:solidFill>
                  <a:srgbClr val="0A0C10"/>
                </a:solidFill>
                <a:effectLst/>
                <a:latin typeface="-apple-system"/>
              </a:rPr>
              <a:t> module is an interface for hashing messages easily. This contains numerous methods which will handle hashing any raw message in an encrypted format.</a:t>
            </a:r>
          </a:p>
          <a:p>
            <a:pPr marL="285750" indent="-285750" algn="l" fontAlgn="base">
              <a:buFont typeface="Arial" panose="020B0604020202020204" pitchFamily="34" charset="0"/>
              <a:buChar char="•"/>
            </a:pPr>
            <a:endParaRPr lang="en-US" sz="2400" b="0" i="0" dirty="0">
              <a:solidFill>
                <a:srgbClr val="0A0C10"/>
              </a:solidFill>
              <a:effectLst/>
              <a:latin typeface="-apple-system"/>
            </a:endParaRPr>
          </a:p>
          <a:p>
            <a:pPr marL="285750" indent="-285750" fontAlgn="base">
              <a:buFont typeface="Arial" panose="020B0604020202020204" pitchFamily="34" charset="0"/>
              <a:buChar char="•"/>
            </a:pPr>
            <a:r>
              <a:rPr lang="en-US" sz="2400" dirty="0">
                <a:solidFill>
                  <a:srgbClr val="0A0C10"/>
                </a:solidFill>
                <a:latin typeface="-apple-system"/>
              </a:rPr>
              <a:t>The core purpose of this module is to use a hash function on a string, and encrypt it so that it is very difficult to decrypt it.</a:t>
            </a:r>
          </a:p>
        </p:txBody>
      </p:sp>
    </p:spTree>
    <p:extLst>
      <p:ext uri="{BB962C8B-B14F-4D97-AF65-F5344CB8AC3E}">
        <p14:creationId xmlns:p14="http://schemas.microsoft.com/office/powerpoint/2010/main" val="5145082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176DEC1D-E305-4977-B142-A5FB88ACC787}"/>
              </a:ext>
            </a:extLst>
          </p:cNvPr>
          <p:cNvSpPr txBox="1"/>
          <p:nvPr/>
        </p:nvSpPr>
        <p:spPr>
          <a:xfrm>
            <a:off x="560960" y="354830"/>
            <a:ext cx="7851519" cy="1423467"/>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a:t>
            </a:r>
            <a:r>
              <a:rPr lang="en-US" sz="4800" dirty="0" err="1">
                <a:latin typeface="Book Antiqua" panose="02040602050305030304" pitchFamily="18" charset="0"/>
                <a:ea typeface="+mj-ea"/>
                <a:cs typeface="+mj-cs"/>
              </a:rPr>
              <a:t>hashlib</a:t>
            </a:r>
            <a:r>
              <a:rPr lang="en-US" sz="4800" dirty="0">
                <a:latin typeface="Book Antiqua" panose="02040602050305030304" pitchFamily="18" charset="0"/>
                <a:ea typeface="+mj-ea"/>
                <a:cs typeface="+mj-cs"/>
              </a:rPr>
              <a:t> Module</a:t>
            </a:r>
            <a:endParaRPr lang="en-US" sz="4800" b="0" i="0" dirty="0">
              <a:solidFill>
                <a:srgbClr val="0A0C10"/>
              </a:solidFill>
              <a:effectLst/>
              <a:latin typeface="-apple-system"/>
            </a:endParaRP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
        <p:nvSpPr>
          <p:cNvPr id="6" name="TextBox 5">
            <a:extLst>
              <a:ext uri="{FF2B5EF4-FFF2-40B4-BE49-F238E27FC236}">
                <a16:creationId xmlns:a16="http://schemas.microsoft.com/office/drawing/2014/main" xmlns="" id="{6804954C-B12B-46D9-86B5-9CAB9074EBFB}"/>
              </a:ext>
            </a:extLst>
          </p:cNvPr>
          <p:cNvSpPr txBox="1"/>
          <p:nvPr/>
        </p:nvSpPr>
        <p:spPr>
          <a:xfrm>
            <a:off x="725553" y="1778297"/>
            <a:ext cx="10479906" cy="1323439"/>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rgbClr val="333333"/>
                </a:solidFill>
                <a:latin typeface="inter-regular"/>
              </a:rPr>
              <a:t>To work with the </a:t>
            </a:r>
            <a:r>
              <a:rPr lang="en-US" sz="2400" dirty="0" err="1">
                <a:solidFill>
                  <a:srgbClr val="333333"/>
                </a:solidFill>
                <a:latin typeface="inter-regular"/>
              </a:rPr>
              <a:t>hashlib</a:t>
            </a:r>
            <a:r>
              <a:rPr lang="en-US" sz="2400" dirty="0">
                <a:solidFill>
                  <a:srgbClr val="333333"/>
                </a:solidFill>
                <a:latin typeface="inter-regular"/>
              </a:rPr>
              <a:t> module, we need to import the </a:t>
            </a:r>
            <a:r>
              <a:rPr lang="en-US" sz="2400" dirty="0" err="1">
                <a:solidFill>
                  <a:srgbClr val="333333"/>
                </a:solidFill>
                <a:latin typeface="inter-regular"/>
              </a:rPr>
              <a:t>hashlib</a:t>
            </a:r>
            <a:r>
              <a:rPr lang="en-US" sz="2400" dirty="0">
                <a:solidFill>
                  <a:srgbClr val="333333"/>
                </a:solidFill>
                <a:latin typeface="inter-regular"/>
              </a:rPr>
              <a:t> module. </a:t>
            </a:r>
          </a:p>
          <a:p>
            <a:pPr algn="just"/>
            <a:r>
              <a:rPr lang="en-US" sz="2400" dirty="0">
                <a:solidFill>
                  <a:srgbClr val="333333"/>
                </a:solidFill>
                <a:latin typeface="inter-regular"/>
              </a:rPr>
              <a:t> </a:t>
            </a:r>
          </a:p>
          <a:p>
            <a:pPr algn="ctr"/>
            <a:r>
              <a:rPr lang="en-US" sz="3200" b="1" dirty="0">
                <a:solidFill>
                  <a:srgbClr val="333333"/>
                </a:solidFill>
                <a:latin typeface="inter-regular"/>
              </a:rPr>
              <a:t>import </a:t>
            </a:r>
            <a:r>
              <a:rPr lang="en-US" sz="3200" b="1" dirty="0" err="1">
                <a:solidFill>
                  <a:srgbClr val="333333"/>
                </a:solidFill>
                <a:latin typeface="inter-regular"/>
              </a:rPr>
              <a:t>hashlib</a:t>
            </a:r>
            <a:r>
              <a:rPr lang="en-US" sz="3200" b="1" dirty="0">
                <a:solidFill>
                  <a:srgbClr val="333333"/>
                </a:solidFill>
                <a:latin typeface="inter-regular"/>
              </a:rPr>
              <a:t>  </a:t>
            </a:r>
          </a:p>
        </p:txBody>
      </p:sp>
      <p:sp>
        <p:nvSpPr>
          <p:cNvPr id="10" name="Rectangle 4">
            <a:extLst>
              <a:ext uri="{FF2B5EF4-FFF2-40B4-BE49-F238E27FC236}">
                <a16:creationId xmlns:a16="http://schemas.microsoft.com/office/drawing/2014/main" xmlns="" id="{AD4A8B3A-1540-4849-A045-00ADC4DBA57D}"/>
              </a:ext>
            </a:extLst>
          </p:cNvPr>
          <p:cNvSpPr>
            <a:spLocks noChangeArrowheads="1"/>
          </p:cNvSpPr>
          <p:nvPr/>
        </p:nvSpPr>
        <p:spPr bwMode="auto">
          <a:xfrm>
            <a:off x="913704" y="4576087"/>
            <a:ext cx="10103604"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just" eaLnBrk="1" fontAlgn="base" hangingPunct="1">
              <a:lnSpc>
                <a:spcPct val="100000"/>
              </a:lnSpc>
              <a:spcBef>
                <a:spcPct val="0"/>
              </a:spcBef>
              <a:spcAft>
                <a:spcPct val="0"/>
              </a:spcAft>
              <a:buClrTx/>
              <a:buSzTx/>
              <a:buFont typeface="+mj-lt"/>
              <a:buAutoNum type="arabicPeriod"/>
              <a:tabLst/>
            </a:pPr>
            <a:r>
              <a:rPr lang="en-US" altLang="en-US" sz="2400" dirty="0">
                <a:solidFill>
                  <a:srgbClr val="333333"/>
                </a:solidFill>
                <a:latin typeface="inter-regular"/>
              </a:rPr>
              <a:t>The </a:t>
            </a:r>
            <a:r>
              <a:rPr lang="en-US" altLang="en-US" sz="2400" b="1" dirty="0" err="1">
                <a:solidFill>
                  <a:srgbClr val="333333"/>
                </a:solidFill>
                <a:latin typeface="inter-regular"/>
              </a:rPr>
              <a:t>algorithms_available</a:t>
            </a:r>
            <a:r>
              <a:rPr lang="en-US" altLang="en-US" sz="2400" b="1" dirty="0">
                <a:solidFill>
                  <a:srgbClr val="333333"/>
                </a:solidFill>
                <a:latin typeface="inter-regular"/>
              </a:rPr>
              <a:t> </a:t>
            </a:r>
            <a:r>
              <a:rPr lang="en-US" altLang="en-US" sz="2400" dirty="0">
                <a:solidFill>
                  <a:srgbClr val="333333"/>
                </a:solidFill>
                <a:latin typeface="inter-regular"/>
              </a:rPr>
              <a:t>attribute prints every algorithm used in the system, which includes other programs such as </a:t>
            </a:r>
            <a:r>
              <a:rPr lang="en-US" altLang="en-US" sz="2400" dirty="0" err="1">
                <a:solidFill>
                  <a:srgbClr val="333333"/>
                </a:solidFill>
                <a:latin typeface="inter-regular"/>
              </a:rPr>
              <a:t>ssh</a:t>
            </a:r>
            <a:r>
              <a:rPr lang="en-US" altLang="en-US" sz="2400" dirty="0">
                <a:solidFill>
                  <a:srgbClr val="333333"/>
                </a:solidFill>
                <a:latin typeface="inter-regular"/>
              </a:rPr>
              <a:t> and OpenSSL.</a:t>
            </a:r>
          </a:p>
          <a:p>
            <a:pPr marL="342900" marR="0" lvl="0" indent="-342900" algn="just" eaLnBrk="1" fontAlgn="base" hangingPunct="1">
              <a:lnSpc>
                <a:spcPct val="100000"/>
              </a:lnSpc>
              <a:spcBef>
                <a:spcPct val="0"/>
              </a:spcBef>
              <a:spcAft>
                <a:spcPct val="0"/>
              </a:spcAft>
              <a:buClrTx/>
              <a:buSzTx/>
              <a:buFont typeface="Arial" panose="020B0604020202020204" pitchFamily="34" charset="0"/>
              <a:buChar char="•"/>
              <a:tabLst/>
            </a:pPr>
            <a:endParaRPr lang="en-US" altLang="en-US" sz="2400" dirty="0">
              <a:solidFill>
                <a:srgbClr val="333333"/>
              </a:solidFill>
              <a:latin typeface="inter-regular"/>
            </a:endParaRPr>
          </a:p>
          <a:p>
            <a:pPr marR="0" lvl="0" algn="just" eaLnBrk="1" fontAlgn="base" hangingPunct="1">
              <a:lnSpc>
                <a:spcPct val="100000"/>
              </a:lnSpc>
              <a:spcBef>
                <a:spcPct val="0"/>
              </a:spcBef>
              <a:spcAft>
                <a:spcPct val="0"/>
              </a:spcAft>
              <a:buClrTx/>
              <a:buSzTx/>
              <a:tabLst/>
            </a:pPr>
            <a:r>
              <a:rPr lang="en-US" altLang="en-US" sz="2400" dirty="0">
                <a:solidFill>
                  <a:srgbClr val="333333"/>
                </a:solidFill>
                <a:latin typeface="inter-regular"/>
              </a:rPr>
              <a:t>2.   The </a:t>
            </a:r>
            <a:r>
              <a:rPr lang="en-US" altLang="en-US" sz="2400" b="1" dirty="0" err="1">
                <a:solidFill>
                  <a:srgbClr val="333333"/>
                </a:solidFill>
                <a:latin typeface="inter-regular"/>
              </a:rPr>
              <a:t>algorithms_guaranteed</a:t>
            </a:r>
            <a:r>
              <a:rPr lang="en-US" altLang="en-US" sz="2400" b="1" dirty="0">
                <a:solidFill>
                  <a:srgbClr val="333333"/>
                </a:solidFill>
                <a:latin typeface="inter-regular"/>
              </a:rPr>
              <a:t> </a:t>
            </a:r>
            <a:r>
              <a:rPr lang="en-US" altLang="en-US" sz="2400" dirty="0">
                <a:solidFill>
                  <a:srgbClr val="333333"/>
                </a:solidFill>
                <a:latin typeface="inter-regular"/>
              </a:rPr>
              <a:t>attribute lists all the algorithms in the module.</a:t>
            </a:r>
          </a:p>
        </p:txBody>
      </p:sp>
      <p:sp>
        <p:nvSpPr>
          <p:cNvPr id="17" name="TextBox 16">
            <a:extLst>
              <a:ext uri="{FF2B5EF4-FFF2-40B4-BE49-F238E27FC236}">
                <a16:creationId xmlns:a16="http://schemas.microsoft.com/office/drawing/2014/main" xmlns="" id="{3A1661F1-05E9-4BE6-85F5-654C3FD299A6}"/>
              </a:ext>
            </a:extLst>
          </p:cNvPr>
          <p:cNvSpPr txBox="1"/>
          <p:nvPr/>
        </p:nvSpPr>
        <p:spPr>
          <a:xfrm>
            <a:off x="277747" y="3880002"/>
            <a:ext cx="10479906" cy="461665"/>
          </a:xfrm>
          <a:prstGeom prst="rect">
            <a:avLst/>
          </a:prstGeom>
          <a:noFill/>
        </p:spPr>
        <p:txBody>
          <a:bodyPr wrap="square">
            <a:spAutoFit/>
          </a:bodyPr>
          <a:lstStyle/>
          <a:p>
            <a:pPr marL="342900" indent="-342900" algn="just">
              <a:buFont typeface="Wingdings" panose="05000000000000000000" pitchFamily="2" charset="2"/>
              <a:buChar char="Ø"/>
            </a:pPr>
            <a:r>
              <a:rPr lang="en-US" sz="2400" b="1" i="0" dirty="0">
                <a:effectLst/>
                <a:latin typeface="var(--font-family--heading)"/>
              </a:rPr>
              <a:t>Available Hashing Algorithms: </a:t>
            </a:r>
            <a:r>
              <a:rPr lang="en-US" sz="2400" dirty="0">
                <a:solidFill>
                  <a:srgbClr val="333333"/>
                </a:solidFill>
                <a:latin typeface="inter-regular"/>
              </a:rPr>
              <a:t> </a:t>
            </a:r>
          </a:p>
        </p:txBody>
      </p:sp>
    </p:spTree>
    <p:extLst>
      <p:ext uri="{BB962C8B-B14F-4D97-AF65-F5344CB8AC3E}">
        <p14:creationId xmlns:p14="http://schemas.microsoft.com/office/powerpoint/2010/main" val="39396968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16EE622A-983E-49BC-A738-0316374D1BE1}"/>
              </a:ext>
            </a:extLst>
          </p:cNvPr>
          <p:cNvSpPr txBox="1"/>
          <p:nvPr/>
        </p:nvSpPr>
        <p:spPr>
          <a:xfrm>
            <a:off x="560960" y="354830"/>
            <a:ext cx="7851519" cy="1423467"/>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a:t>
            </a:r>
            <a:r>
              <a:rPr lang="en-US" sz="4800" dirty="0" err="1">
                <a:latin typeface="Book Antiqua" panose="02040602050305030304" pitchFamily="18" charset="0"/>
                <a:ea typeface="+mj-ea"/>
                <a:cs typeface="+mj-cs"/>
              </a:rPr>
              <a:t>hashlib</a:t>
            </a:r>
            <a:r>
              <a:rPr lang="en-US" sz="4800" dirty="0">
                <a:latin typeface="Book Antiqua" panose="02040602050305030304" pitchFamily="18" charset="0"/>
                <a:ea typeface="+mj-ea"/>
                <a:cs typeface="+mj-cs"/>
              </a:rPr>
              <a:t> Module</a:t>
            </a:r>
            <a:endParaRPr lang="en-US" sz="4800" b="0" i="0" dirty="0">
              <a:solidFill>
                <a:srgbClr val="0A0C10"/>
              </a:solidFill>
              <a:effectLst/>
              <a:latin typeface="-apple-system"/>
            </a:endParaRP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
        <p:nvSpPr>
          <p:cNvPr id="4" name="TextBox 3">
            <a:extLst>
              <a:ext uri="{FF2B5EF4-FFF2-40B4-BE49-F238E27FC236}">
                <a16:creationId xmlns:a16="http://schemas.microsoft.com/office/drawing/2014/main" xmlns="" id="{D7E6A581-433A-4675-BC96-F9914EEF08F1}"/>
              </a:ext>
            </a:extLst>
          </p:cNvPr>
          <p:cNvSpPr txBox="1"/>
          <p:nvPr/>
        </p:nvSpPr>
        <p:spPr>
          <a:xfrm>
            <a:off x="722254" y="5030672"/>
            <a:ext cx="10102596" cy="1200329"/>
          </a:xfrm>
          <a:prstGeom prst="rect">
            <a:avLst/>
          </a:prstGeom>
          <a:noFill/>
        </p:spPr>
        <p:txBody>
          <a:bodyPr wrap="square">
            <a:spAutoFit/>
          </a:bodyPr>
          <a:lstStyle/>
          <a:p>
            <a:r>
              <a:rPr lang="en-US" sz="2400" dirty="0"/>
              <a:t>&gt;&gt;&gt; import </a:t>
            </a:r>
            <a:r>
              <a:rPr lang="en-US" sz="2400" dirty="0" err="1"/>
              <a:t>hashlib</a:t>
            </a:r>
            <a:endParaRPr lang="en-US" sz="2400" dirty="0"/>
          </a:p>
          <a:p>
            <a:r>
              <a:rPr lang="en-US" sz="2400" dirty="0"/>
              <a:t>&gt;&gt;&gt; </a:t>
            </a:r>
            <a:r>
              <a:rPr lang="en-US" sz="2400" b="1" dirty="0"/>
              <a:t>print(</a:t>
            </a:r>
            <a:r>
              <a:rPr lang="en-US" sz="2400" b="1" dirty="0" err="1"/>
              <a:t>hashlib.algorithms_guaranteed</a:t>
            </a:r>
            <a:r>
              <a:rPr lang="en-US" sz="2400" b="1" dirty="0"/>
              <a:t>)</a:t>
            </a:r>
          </a:p>
          <a:p>
            <a:r>
              <a:rPr lang="en-US" sz="2400" dirty="0"/>
              <a:t>set(['sha1', 'sha224', 'sha384', 'sha256', 'sha512', 'md5'])</a:t>
            </a:r>
          </a:p>
        </p:txBody>
      </p:sp>
      <p:sp>
        <p:nvSpPr>
          <p:cNvPr id="5" name="TextBox 4">
            <a:extLst>
              <a:ext uri="{FF2B5EF4-FFF2-40B4-BE49-F238E27FC236}">
                <a16:creationId xmlns:a16="http://schemas.microsoft.com/office/drawing/2014/main" xmlns="" id="{F27CE7D2-FDB7-4D23-A9CC-D80B6E06496B}"/>
              </a:ext>
            </a:extLst>
          </p:cNvPr>
          <p:cNvSpPr txBox="1"/>
          <p:nvPr/>
        </p:nvSpPr>
        <p:spPr>
          <a:xfrm>
            <a:off x="524257" y="2089243"/>
            <a:ext cx="11106783" cy="1938992"/>
          </a:xfrm>
          <a:prstGeom prst="rect">
            <a:avLst/>
          </a:prstGeom>
          <a:noFill/>
        </p:spPr>
        <p:txBody>
          <a:bodyPr wrap="square">
            <a:spAutoFit/>
          </a:bodyPr>
          <a:lstStyle/>
          <a:p>
            <a:r>
              <a:rPr lang="en-US" sz="2400" dirty="0"/>
              <a:t>&gt;&gt;&gt; import </a:t>
            </a:r>
            <a:r>
              <a:rPr lang="en-US" sz="2400" dirty="0" err="1"/>
              <a:t>hashlib</a:t>
            </a:r>
            <a:endParaRPr lang="en-US" sz="2400" dirty="0"/>
          </a:p>
          <a:p>
            <a:r>
              <a:rPr lang="en-US" sz="2400" dirty="0"/>
              <a:t>&gt;&gt;&gt; </a:t>
            </a:r>
            <a:r>
              <a:rPr lang="en-US" sz="2400" b="1" dirty="0"/>
              <a:t>print(</a:t>
            </a:r>
            <a:r>
              <a:rPr lang="en-US" sz="2400" b="1" dirty="0" err="1"/>
              <a:t>hashlib.algorithms_available</a:t>
            </a:r>
            <a:r>
              <a:rPr lang="en-US" sz="2400" b="1" dirty="0"/>
              <a:t>)</a:t>
            </a:r>
          </a:p>
          <a:p>
            <a:r>
              <a:rPr lang="en-US" sz="2400" dirty="0"/>
              <a:t>set(['SHA1', 'SHA224', 'SHA', 'SHA384', 'ecdsa-with-SHA1', 'SHA256', 'SHA512', 'md4', 'md5', 'sha1', '</a:t>
            </a:r>
            <a:r>
              <a:rPr lang="en-US" sz="2400" dirty="0" err="1"/>
              <a:t>dsaWithSHA</a:t>
            </a:r>
            <a:r>
              <a:rPr lang="en-US" sz="2400" dirty="0"/>
              <a:t>', 'DSA-SHA', 'sha224', '</a:t>
            </a:r>
            <a:r>
              <a:rPr lang="en-US" sz="2400" dirty="0" err="1"/>
              <a:t>dsaEncryption</a:t>
            </a:r>
            <a:r>
              <a:rPr lang="en-US" sz="2400" dirty="0"/>
              <a:t>', 'DSA', 'RIPEMD160', 'sha', 'MD5', 'MD4', 'sha384', 'sha256', 'sha512', 'ripemd160', 'whirlpool’])</a:t>
            </a:r>
          </a:p>
        </p:txBody>
      </p:sp>
      <p:sp>
        <p:nvSpPr>
          <p:cNvPr id="7" name="TextBox 6">
            <a:extLst>
              <a:ext uri="{FF2B5EF4-FFF2-40B4-BE49-F238E27FC236}">
                <a16:creationId xmlns:a16="http://schemas.microsoft.com/office/drawing/2014/main" xmlns="" id="{E2D86C5B-2052-4481-BB5F-D79421D459DC}"/>
              </a:ext>
            </a:extLst>
          </p:cNvPr>
          <p:cNvSpPr txBox="1"/>
          <p:nvPr/>
        </p:nvSpPr>
        <p:spPr>
          <a:xfrm>
            <a:off x="560960" y="4397567"/>
            <a:ext cx="6093500" cy="461665"/>
          </a:xfrm>
          <a:prstGeom prst="rect">
            <a:avLst/>
          </a:prstGeom>
          <a:noFill/>
        </p:spPr>
        <p:txBody>
          <a:bodyPr wrap="square">
            <a:spAutoFit/>
          </a:bodyPr>
          <a:lstStyle/>
          <a:p>
            <a:pPr marL="342900" indent="-342900" algn="just">
              <a:buFont typeface="Arial" panose="020B0604020202020204" pitchFamily="34" charset="0"/>
              <a:buChar char="•"/>
            </a:pPr>
            <a:r>
              <a:rPr lang="en-US" sz="2400" b="1" dirty="0">
                <a:solidFill>
                  <a:srgbClr val="333333"/>
                </a:solidFill>
                <a:latin typeface="inter-regular"/>
              </a:rPr>
              <a:t>Algorithms Guaranteed:</a:t>
            </a:r>
          </a:p>
        </p:txBody>
      </p:sp>
      <p:sp>
        <p:nvSpPr>
          <p:cNvPr id="9" name="TextBox 8">
            <a:extLst>
              <a:ext uri="{FF2B5EF4-FFF2-40B4-BE49-F238E27FC236}">
                <a16:creationId xmlns:a16="http://schemas.microsoft.com/office/drawing/2014/main" xmlns="" id="{70301168-76A0-4E1B-8F19-C4FA676BD5AB}"/>
              </a:ext>
            </a:extLst>
          </p:cNvPr>
          <p:cNvSpPr txBox="1"/>
          <p:nvPr/>
        </p:nvSpPr>
        <p:spPr>
          <a:xfrm>
            <a:off x="560960" y="1554076"/>
            <a:ext cx="6093500" cy="461665"/>
          </a:xfrm>
          <a:prstGeom prst="rect">
            <a:avLst/>
          </a:prstGeom>
          <a:noFill/>
        </p:spPr>
        <p:txBody>
          <a:bodyPr wrap="square">
            <a:spAutoFit/>
          </a:bodyPr>
          <a:lstStyle/>
          <a:p>
            <a:pPr marL="342900" indent="-342900" algn="just">
              <a:buFont typeface="Arial" panose="020B0604020202020204" pitchFamily="34" charset="0"/>
              <a:buChar char="•"/>
            </a:pPr>
            <a:r>
              <a:rPr lang="en-US" sz="2400" b="1" dirty="0">
                <a:solidFill>
                  <a:srgbClr val="333333"/>
                </a:solidFill>
                <a:latin typeface="inter-regular"/>
              </a:rPr>
              <a:t>Algorithms Available:</a:t>
            </a:r>
          </a:p>
        </p:txBody>
      </p:sp>
    </p:spTree>
    <p:extLst>
      <p:ext uri="{BB962C8B-B14F-4D97-AF65-F5344CB8AC3E}">
        <p14:creationId xmlns:p14="http://schemas.microsoft.com/office/powerpoint/2010/main" val="29479639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17C5EDDB-4D06-46FA-9D81-CDBFFBB68C56}"/>
              </a:ext>
            </a:extLst>
          </p:cNvPr>
          <p:cNvSpPr txBox="1"/>
          <p:nvPr/>
        </p:nvSpPr>
        <p:spPr>
          <a:xfrm>
            <a:off x="6295409" y="3489985"/>
            <a:ext cx="5788038" cy="2308324"/>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import </a:t>
            </a:r>
            <a:r>
              <a:rPr lang="en-US" sz="2400" dirty="0" err="1"/>
              <a:t>hashlib</a:t>
            </a:r>
            <a:endParaRPr lang="en-US" sz="2400" dirty="0"/>
          </a:p>
          <a:p>
            <a:r>
              <a:rPr lang="en-US" sz="2400" dirty="0"/>
              <a:t>&gt;&gt;&gt; password = '18779385769wl'.encode()</a:t>
            </a:r>
          </a:p>
          <a:p>
            <a:r>
              <a:rPr lang="en-US" sz="2400" dirty="0"/>
              <a:t>&gt;&gt;&gt; result1 = </a:t>
            </a:r>
            <a:r>
              <a:rPr lang="en-US" sz="2400" dirty="0" err="1"/>
              <a:t>hashlib.new</a:t>
            </a:r>
            <a:r>
              <a:rPr lang="en-US" sz="2400" dirty="0"/>
              <a:t>('md5',password)</a:t>
            </a:r>
          </a:p>
          <a:p>
            <a:r>
              <a:rPr lang="en-US" sz="2400" dirty="0"/>
              <a:t>&gt;&gt;&gt; print(result1)</a:t>
            </a:r>
          </a:p>
          <a:p>
            <a:r>
              <a:rPr lang="en-US" sz="2400" dirty="0"/>
              <a:t>&lt;md5 HASH object @ 0301B230&gt;</a:t>
            </a:r>
          </a:p>
          <a:p>
            <a:r>
              <a:rPr lang="en-US" sz="2400" dirty="0"/>
              <a:t>&gt;&gt;&gt;</a:t>
            </a:r>
          </a:p>
        </p:txBody>
      </p:sp>
      <p:sp>
        <p:nvSpPr>
          <p:cNvPr id="5" name="TextBox 4">
            <a:extLst>
              <a:ext uri="{FF2B5EF4-FFF2-40B4-BE49-F238E27FC236}">
                <a16:creationId xmlns:a16="http://schemas.microsoft.com/office/drawing/2014/main" xmlns="" id="{52160807-B86E-433B-ADBE-FF8239AF4681}"/>
              </a:ext>
            </a:extLst>
          </p:cNvPr>
          <p:cNvSpPr txBox="1"/>
          <p:nvPr/>
        </p:nvSpPr>
        <p:spPr>
          <a:xfrm>
            <a:off x="560960" y="354830"/>
            <a:ext cx="7851519" cy="1423467"/>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a:t>
            </a:r>
            <a:r>
              <a:rPr lang="en-US" sz="4800" dirty="0" err="1">
                <a:latin typeface="Book Antiqua" panose="02040602050305030304" pitchFamily="18" charset="0"/>
                <a:ea typeface="+mj-ea"/>
                <a:cs typeface="+mj-cs"/>
              </a:rPr>
              <a:t>hashlib</a:t>
            </a:r>
            <a:r>
              <a:rPr lang="en-US" sz="4800" dirty="0">
                <a:latin typeface="Book Antiqua" panose="02040602050305030304" pitchFamily="18" charset="0"/>
                <a:ea typeface="+mj-ea"/>
                <a:cs typeface="+mj-cs"/>
              </a:rPr>
              <a:t> Module</a:t>
            </a:r>
            <a:endParaRPr lang="en-US" sz="4800" b="0" i="0" dirty="0">
              <a:solidFill>
                <a:srgbClr val="0A0C10"/>
              </a:solidFill>
              <a:effectLst/>
              <a:latin typeface="-apple-system"/>
            </a:endParaRP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
        <p:nvSpPr>
          <p:cNvPr id="7" name="TextBox 6">
            <a:extLst>
              <a:ext uri="{FF2B5EF4-FFF2-40B4-BE49-F238E27FC236}">
                <a16:creationId xmlns:a16="http://schemas.microsoft.com/office/drawing/2014/main" xmlns="" id="{517A3B84-23BB-47A1-B68C-6ADC60265CC1}"/>
              </a:ext>
            </a:extLst>
          </p:cNvPr>
          <p:cNvSpPr txBox="1"/>
          <p:nvPr/>
        </p:nvSpPr>
        <p:spPr>
          <a:xfrm>
            <a:off x="180382" y="3489985"/>
            <a:ext cx="5788038" cy="2308324"/>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import </a:t>
            </a:r>
            <a:r>
              <a:rPr lang="en-US" sz="2400" dirty="0" err="1"/>
              <a:t>hashlib</a:t>
            </a:r>
            <a:endParaRPr lang="en-US" sz="2400" dirty="0"/>
          </a:p>
          <a:p>
            <a:r>
              <a:rPr lang="en-US" sz="2400" dirty="0"/>
              <a:t>&gt;&gt;&gt; password = '18779385769wl'.encode()</a:t>
            </a:r>
          </a:p>
          <a:p>
            <a:r>
              <a:rPr lang="en-US" sz="2400" dirty="0"/>
              <a:t>&gt;&gt;&gt; result2  = hashlib.md5(password)</a:t>
            </a:r>
          </a:p>
          <a:p>
            <a:r>
              <a:rPr lang="en-US" sz="2400" dirty="0"/>
              <a:t>&gt;&gt;&gt; print(result2)</a:t>
            </a:r>
          </a:p>
          <a:p>
            <a:r>
              <a:rPr lang="en-US" sz="2400" dirty="0"/>
              <a:t>&lt;md5 HASH object @ 0301B878&gt;</a:t>
            </a:r>
          </a:p>
          <a:p>
            <a:r>
              <a:rPr lang="en-US" sz="2400" dirty="0"/>
              <a:t>&gt;&gt;&gt;</a:t>
            </a:r>
          </a:p>
        </p:txBody>
      </p:sp>
      <p:sp>
        <p:nvSpPr>
          <p:cNvPr id="8" name="TextBox 7">
            <a:extLst>
              <a:ext uri="{FF2B5EF4-FFF2-40B4-BE49-F238E27FC236}">
                <a16:creationId xmlns:a16="http://schemas.microsoft.com/office/drawing/2014/main" xmlns="" id="{61B61108-BEB6-4534-8944-1C68017AEB33}"/>
              </a:ext>
            </a:extLst>
          </p:cNvPr>
          <p:cNvSpPr txBox="1"/>
          <p:nvPr/>
        </p:nvSpPr>
        <p:spPr>
          <a:xfrm>
            <a:off x="788565" y="2786333"/>
            <a:ext cx="3993297" cy="461665"/>
          </a:xfrm>
          <a:prstGeom prst="rect">
            <a:avLst/>
          </a:prstGeom>
          <a:noFill/>
        </p:spPr>
        <p:txBody>
          <a:bodyPr wrap="square">
            <a:spAutoFit/>
          </a:bodyPr>
          <a:lstStyle/>
          <a:p>
            <a:pPr marL="457200" indent="-457200">
              <a:buFont typeface="+mj-lt"/>
              <a:buAutoNum type="arabicPeriod"/>
            </a:pPr>
            <a:r>
              <a:rPr lang="en-US" sz="2400" b="1" dirty="0"/>
              <a:t>hashlib.md5(password)</a:t>
            </a:r>
          </a:p>
        </p:txBody>
      </p:sp>
      <p:sp>
        <p:nvSpPr>
          <p:cNvPr id="9" name="TextBox 8">
            <a:extLst>
              <a:ext uri="{FF2B5EF4-FFF2-40B4-BE49-F238E27FC236}">
                <a16:creationId xmlns:a16="http://schemas.microsoft.com/office/drawing/2014/main" xmlns="" id="{9381AC02-C479-4C81-BB05-5B5AA943C812}"/>
              </a:ext>
            </a:extLst>
          </p:cNvPr>
          <p:cNvSpPr txBox="1"/>
          <p:nvPr/>
        </p:nvSpPr>
        <p:spPr>
          <a:xfrm>
            <a:off x="7095343" y="2784262"/>
            <a:ext cx="4667855" cy="461665"/>
          </a:xfrm>
          <a:prstGeom prst="rect">
            <a:avLst/>
          </a:prstGeom>
          <a:noFill/>
        </p:spPr>
        <p:txBody>
          <a:bodyPr wrap="square">
            <a:spAutoFit/>
          </a:bodyPr>
          <a:lstStyle/>
          <a:p>
            <a:r>
              <a:rPr lang="en-US" sz="2400" b="1" dirty="0"/>
              <a:t>2. </a:t>
            </a:r>
            <a:r>
              <a:rPr lang="en-US" sz="2400" b="1" dirty="0" err="1"/>
              <a:t>hashlib.new</a:t>
            </a:r>
            <a:r>
              <a:rPr lang="en-US" sz="2400" b="1" dirty="0"/>
              <a:t>('md5',password)</a:t>
            </a:r>
          </a:p>
        </p:txBody>
      </p:sp>
      <p:sp>
        <p:nvSpPr>
          <p:cNvPr id="11" name="TextBox 10">
            <a:extLst>
              <a:ext uri="{FF2B5EF4-FFF2-40B4-BE49-F238E27FC236}">
                <a16:creationId xmlns:a16="http://schemas.microsoft.com/office/drawing/2014/main" xmlns="" id="{C01E5845-A1E3-498C-AE68-B94B2B4BF9D8}"/>
              </a:ext>
            </a:extLst>
          </p:cNvPr>
          <p:cNvSpPr txBox="1"/>
          <p:nvPr/>
        </p:nvSpPr>
        <p:spPr>
          <a:xfrm>
            <a:off x="560960" y="1812589"/>
            <a:ext cx="7143984" cy="523220"/>
          </a:xfrm>
          <a:prstGeom prst="rect">
            <a:avLst/>
          </a:prstGeom>
          <a:noFill/>
        </p:spPr>
        <p:txBody>
          <a:bodyPr wrap="square">
            <a:spAutoFit/>
          </a:bodyPr>
          <a:lstStyle/>
          <a:p>
            <a:pPr marL="342900" indent="-342900" algn="just">
              <a:buFont typeface="Arial" panose="020B0604020202020204" pitchFamily="34" charset="0"/>
              <a:buChar char="•"/>
            </a:pPr>
            <a:r>
              <a:rPr lang="en-US" sz="2800" b="1" dirty="0">
                <a:solidFill>
                  <a:srgbClr val="333333"/>
                </a:solidFill>
                <a:latin typeface="inter-regular"/>
              </a:rPr>
              <a:t>Two way to create the </a:t>
            </a:r>
            <a:r>
              <a:rPr lang="en-US" sz="2800" b="1" dirty="0" err="1">
                <a:solidFill>
                  <a:srgbClr val="333333"/>
                </a:solidFill>
                <a:latin typeface="inter-regular"/>
              </a:rPr>
              <a:t>hashlib</a:t>
            </a:r>
            <a:r>
              <a:rPr lang="en-US" sz="2800" b="1" dirty="0">
                <a:solidFill>
                  <a:srgbClr val="333333"/>
                </a:solidFill>
                <a:latin typeface="inter-regular"/>
              </a:rPr>
              <a:t> function :  </a:t>
            </a:r>
          </a:p>
        </p:txBody>
      </p:sp>
    </p:spTree>
    <p:extLst>
      <p:ext uri="{BB962C8B-B14F-4D97-AF65-F5344CB8AC3E}">
        <p14:creationId xmlns:p14="http://schemas.microsoft.com/office/powerpoint/2010/main" val="2455858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52160807-B86E-433B-ADBE-FF8239AF4681}"/>
              </a:ext>
            </a:extLst>
          </p:cNvPr>
          <p:cNvSpPr txBox="1"/>
          <p:nvPr/>
        </p:nvSpPr>
        <p:spPr>
          <a:xfrm>
            <a:off x="560960" y="354830"/>
            <a:ext cx="7851519" cy="1423467"/>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a:t>
            </a:r>
            <a:r>
              <a:rPr lang="en-US" sz="4800" dirty="0" err="1">
                <a:latin typeface="Book Antiqua" panose="02040602050305030304" pitchFamily="18" charset="0"/>
                <a:ea typeface="+mj-ea"/>
                <a:cs typeface="+mj-cs"/>
              </a:rPr>
              <a:t>hashlib</a:t>
            </a:r>
            <a:r>
              <a:rPr lang="en-US" sz="4800" dirty="0">
                <a:latin typeface="Book Antiqua" panose="02040602050305030304" pitchFamily="18" charset="0"/>
                <a:ea typeface="+mj-ea"/>
                <a:cs typeface="+mj-cs"/>
              </a:rPr>
              <a:t> Module</a:t>
            </a:r>
            <a:endParaRPr lang="en-US" sz="4800" b="0" i="0" dirty="0">
              <a:solidFill>
                <a:srgbClr val="0A0C10"/>
              </a:solidFill>
              <a:effectLst/>
              <a:latin typeface="-apple-system"/>
            </a:endParaRP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
        <p:nvSpPr>
          <p:cNvPr id="9" name="TextBox 8">
            <a:extLst>
              <a:ext uri="{FF2B5EF4-FFF2-40B4-BE49-F238E27FC236}">
                <a16:creationId xmlns:a16="http://schemas.microsoft.com/office/drawing/2014/main" xmlns="" id="{4686312B-3346-49FB-9588-A76722318656}"/>
              </a:ext>
            </a:extLst>
          </p:cNvPr>
          <p:cNvSpPr txBox="1"/>
          <p:nvPr/>
        </p:nvSpPr>
        <p:spPr>
          <a:xfrm>
            <a:off x="4841823" y="1915552"/>
            <a:ext cx="7165298" cy="4154984"/>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import </a:t>
            </a:r>
            <a:r>
              <a:rPr lang="en-US" sz="2400" dirty="0" err="1"/>
              <a:t>hashlib</a:t>
            </a:r>
            <a:endParaRPr lang="en-US" sz="2400" dirty="0"/>
          </a:p>
          <a:p>
            <a:r>
              <a:rPr lang="en-US" sz="2400" dirty="0"/>
              <a:t>&gt;&gt;&gt; sha1 = hashlib.sha1()</a:t>
            </a:r>
          </a:p>
          <a:p>
            <a:r>
              <a:rPr lang="en-US" sz="2400" dirty="0"/>
              <a:t>&gt;&gt;&gt; data = "this is the first security python program"</a:t>
            </a:r>
          </a:p>
          <a:p>
            <a:r>
              <a:rPr lang="en-US" sz="2400" dirty="0"/>
              <a:t>&gt;&gt;&gt; sha1.update(</a:t>
            </a:r>
            <a:r>
              <a:rPr lang="en-US" sz="2400" dirty="0" err="1"/>
              <a:t>data.encode</a:t>
            </a:r>
            <a:r>
              <a:rPr lang="en-US" sz="2400" dirty="0"/>
              <a:t>("utf-8"))</a:t>
            </a:r>
          </a:p>
          <a:p>
            <a:r>
              <a:rPr lang="en-US" sz="2400" dirty="0"/>
              <a:t>&gt;&gt;&gt; print(sha1.hexdigest())</a:t>
            </a:r>
          </a:p>
          <a:p>
            <a:r>
              <a:rPr lang="en-US" sz="2400" dirty="0"/>
              <a:t>91b36a3546057e1778605847eac2b216fae7f432</a:t>
            </a:r>
          </a:p>
          <a:p>
            <a:r>
              <a:rPr lang="en-US" sz="2400" dirty="0"/>
              <a:t>&gt;&gt;&gt; print(sha1.digest())</a:t>
            </a:r>
          </a:p>
          <a:p>
            <a:r>
              <a:rPr lang="en-US" sz="2400" dirty="0"/>
              <a:t>ّ│j5F~x`XGم┬▓·قَ2</a:t>
            </a:r>
          </a:p>
          <a:p>
            <a:r>
              <a:rPr lang="en-US" sz="2400" dirty="0"/>
              <a:t>&gt;&gt;&gt; print(sha1)</a:t>
            </a:r>
          </a:p>
          <a:p>
            <a:r>
              <a:rPr lang="en-US" sz="2400" dirty="0"/>
              <a:t>&lt;sha1 HASH object @ 0301B398&gt;</a:t>
            </a:r>
          </a:p>
          <a:p>
            <a:r>
              <a:rPr lang="en-US" sz="2400" dirty="0"/>
              <a:t>&gt;&gt;&gt;</a:t>
            </a:r>
          </a:p>
        </p:txBody>
      </p:sp>
      <p:sp>
        <p:nvSpPr>
          <p:cNvPr id="2" name="Rectangle 1">
            <a:extLst>
              <a:ext uri="{FF2B5EF4-FFF2-40B4-BE49-F238E27FC236}">
                <a16:creationId xmlns:a16="http://schemas.microsoft.com/office/drawing/2014/main" xmlns="" id="{9582F3B3-6EA5-4A57-A605-0FBC5B83A4FB}"/>
              </a:ext>
            </a:extLst>
          </p:cNvPr>
          <p:cNvSpPr>
            <a:spLocks noChangeArrowheads="1"/>
          </p:cNvSpPr>
          <p:nvPr/>
        </p:nvSpPr>
        <p:spPr bwMode="auto">
          <a:xfrm>
            <a:off x="265816" y="1493543"/>
            <a:ext cx="4220903" cy="1935457"/>
          </a:xfrm>
          <a:prstGeom prst="rect">
            <a:avLst/>
          </a:prstGeom>
          <a:ln>
            <a:noFill/>
          </a:ln>
          <a:effectLst/>
        </p:spPr>
        <p:style>
          <a:lnRef idx="0">
            <a:scrgbClr r="0" g="0" b="0"/>
          </a:lnRef>
          <a:fillRef idx="1001">
            <a:schemeClr val="lt1"/>
          </a:fillRef>
          <a:effectRef idx="0">
            <a:scrgbClr r="0" g="0" b="0"/>
          </a:effectRef>
          <a:fontRef idx="major"/>
        </p:style>
        <p:txBody>
          <a:bodyPr vert="horz" wrap="square" lIns="268203" tIns="26979" rIns="91440" bIns="0" numCol="1" anchor="ctr" anchorCtr="0" compatLnSpc="1">
            <a:prstTxWarp prst="textNoShape">
              <a:avLst/>
            </a:prstTxWarp>
            <a:spAutoFit/>
          </a:bodyPr>
          <a:lstStyle/>
          <a:p>
            <a:pPr marL="342900" marR="0" lvl="0" indent="-342900" algn="just" fontAlgn="base">
              <a:lnSpc>
                <a:spcPct val="100000"/>
              </a:lnSpc>
              <a:spcBef>
                <a:spcPct val="0"/>
              </a:spcBef>
              <a:spcAft>
                <a:spcPct val="0"/>
              </a:spcAft>
              <a:buClrTx/>
              <a:buSzTx/>
              <a:buFont typeface="Arial" panose="020B0604020202020204" pitchFamily="34" charset="0"/>
              <a:buChar char="•"/>
              <a:tabLst/>
            </a:pPr>
            <a:r>
              <a:rPr lang="en-US" altLang="en-US" sz="2400" b="1" dirty="0" err="1">
                <a:solidFill>
                  <a:srgbClr val="333333"/>
                </a:solidFill>
                <a:latin typeface="inter-regular"/>
              </a:rPr>
              <a:t>hash.digest</a:t>
            </a:r>
            <a:r>
              <a:rPr lang="en-US" altLang="en-US" sz="2400" b="1" dirty="0">
                <a:solidFill>
                  <a:srgbClr val="333333"/>
                </a:solidFill>
                <a:latin typeface="inter-regular"/>
              </a:rPr>
              <a:t>()</a:t>
            </a:r>
          </a:p>
          <a:p>
            <a:pPr marL="0" marR="0" lvl="1" algn="just" fontAlgn="base">
              <a:lnSpc>
                <a:spcPct val="100000"/>
              </a:lnSpc>
              <a:spcBef>
                <a:spcPct val="0"/>
              </a:spcBef>
              <a:spcAft>
                <a:spcPct val="0"/>
              </a:spcAft>
              <a:buClrTx/>
              <a:buSzTx/>
              <a:tabLst/>
            </a:pPr>
            <a:r>
              <a:rPr lang="en-US" altLang="en-US" sz="2000" dirty="0">
                <a:solidFill>
                  <a:srgbClr val="333333"/>
                </a:solidFill>
                <a:latin typeface="inter-regular"/>
              </a:rPr>
              <a:t>Return the digest of the data passed to the </a:t>
            </a:r>
            <a:r>
              <a:rPr lang="en-US" altLang="en-US" sz="2000" dirty="0">
                <a:solidFill>
                  <a:srgbClr val="333333"/>
                </a:solidFill>
                <a:latin typeface="inter-regular"/>
                <a:hlinkClick r:id="rId2" tooltip="hashlib.hash.update">
                  <a:extLst>
                    <a:ext uri="{A12FA001-AC4F-418D-AE19-62706E023703}">
                      <ahyp:hlinkClr xmlns:ahyp="http://schemas.microsoft.com/office/drawing/2018/hyperlinkcolor" xmlns="" val="tx"/>
                    </a:ext>
                  </a:extLst>
                </a:hlinkClick>
              </a:rPr>
              <a:t>update()</a:t>
            </a:r>
            <a:r>
              <a:rPr lang="en-US" altLang="en-US" sz="2000" dirty="0">
                <a:solidFill>
                  <a:srgbClr val="333333"/>
                </a:solidFill>
                <a:latin typeface="inter-regular"/>
              </a:rPr>
              <a:t> method. This is a bytes object of size </a:t>
            </a:r>
            <a:r>
              <a:rPr lang="en-US" altLang="en-US" sz="2000" dirty="0" err="1">
                <a:solidFill>
                  <a:srgbClr val="333333"/>
                </a:solidFill>
                <a:latin typeface="inter-regular"/>
                <a:hlinkClick r:id="rId3" tooltip="hashlib.hash.digest_size">
                  <a:extLst>
                    <a:ext uri="{A12FA001-AC4F-418D-AE19-62706E023703}">
                      <ahyp:hlinkClr xmlns:ahyp="http://schemas.microsoft.com/office/drawing/2018/hyperlinkcolor" xmlns="" val="tx"/>
                    </a:ext>
                  </a:extLst>
                </a:hlinkClick>
              </a:rPr>
              <a:t>digest_size</a:t>
            </a:r>
            <a:r>
              <a:rPr lang="en-US" altLang="en-US" sz="2000" dirty="0">
                <a:solidFill>
                  <a:srgbClr val="333333"/>
                </a:solidFill>
                <a:latin typeface="inter-regular"/>
              </a:rPr>
              <a:t> which may contain bytes in the whole range from 0 to 255</a:t>
            </a:r>
            <a:r>
              <a:rPr kumimoji="0" lang="en-US" altLang="en-US" sz="2000" i="0" u="none" strike="noStrike" cap="none" normalizeH="0" baseline="0" dirty="0">
                <a:ln>
                  <a:noFill/>
                </a:ln>
                <a:solidFill>
                  <a:srgbClr val="222222"/>
                </a:solidFill>
                <a:effectLst/>
                <a:latin typeface="Lucida Grande"/>
              </a:rPr>
              <a:t>.</a:t>
            </a:r>
          </a:p>
        </p:txBody>
      </p:sp>
      <p:sp>
        <p:nvSpPr>
          <p:cNvPr id="3" name="Rectangle 2">
            <a:extLst>
              <a:ext uri="{FF2B5EF4-FFF2-40B4-BE49-F238E27FC236}">
                <a16:creationId xmlns:a16="http://schemas.microsoft.com/office/drawing/2014/main" xmlns="" id="{CAB5DB18-B377-4577-9886-90A5427EB0CA}"/>
              </a:ext>
            </a:extLst>
          </p:cNvPr>
          <p:cNvSpPr>
            <a:spLocks noChangeArrowheads="1"/>
          </p:cNvSpPr>
          <p:nvPr/>
        </p:nvSpPr>
        <p:spPr bwMode="auto">
          <a:xfrm>
            <a:off x="265815" y="3731820"/>
            <a:ext cx="4220903" cy="25202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68203" tIns="26979" rIns="91440" bIns="0" numCol="1" anchor="ctr" anchorCtr="0" compatLnSpc="1">
            <a:prstTxWarp prst="textNoShape">
              <a:avLst/>
            </a:prstTxWarp>
            <a:spAutoFit/>
          </a:bodyPr>
          <a:lstStyle/>
          <a:p>
            <a:pPr marL="0" lvl="1" indent="0" algn="just" fontAlgn="base">
              <a:spcBef>
                <a:spcPct val="0"/>
              </a:spcBef>
              <a:spcAft>
                <a:spcPct val="0"/>
              </a:spcAft>
              <a:buFontTx/>
              <a:buNone/>
            </a:pPr>
            <a:r>
              <a:rPr lang="en-US" altLang="en-US" sz="2400" b="1" dirty="0" err="1">
                <a:solidFill>
                  <a:srgbClr val="333333"/>
                </a:solidFill>
                <a:latin typeface="inter-regular"/>
                <a:ea typeface="+mj-ea"/>
                <a:cs typeface="+mj-cs"/>
              </a:rPr>
              <a:t>hash.hexdigest</a:t>
            </a:r>
            <a:r>
              <a:rPr lang="en-US" altLang="en-US" sz="2400" b="1" dirty="0">
                <a:solidFill>
                  <a:srgbClr val="333333"/>
                </a:solidFill>
                <a:latin typeface="inter-regular"/>
                <a:ea typeface="+mj-ea"/>
                <a:cs typeface="+mj-cs"/>
              </a:rPr>
              <a:t>()</a:t>
            </a:r>
          </a:p>
          <a:p>
            <a:pPr marL="0" lvl="1" indent="-457200" algn="just" fontAlgn="base">
              <a:spcBef>
                <a:spcPct val="0"/>
              </a:spcBef>
              <a:spcAft>
                <a:spcPct val="0"/>
              </a:spcAft>
              <a:buFontTx/>
              <a:buNone/>
            </a:pPr>
            <a:r>
              <a:rPr lang="en-US" altLang="en-US" sz="2000" dirty="0">
                <a:solidFill>
                  <a:srgbClr val="333333"/>
                </a:solidFill>
                <a:latin typeface="inter-regular"/>
                <a:ea typeface="+mj-ea"/>
                <a:cs typeface="+mj-cs"/>
              </a:rPr>
              <a:t>Like </a:t>
            </a:r>
            <a:r>
              <a:rPr lang="en-US" altLang="en-US" sz="2000" dirty="0">
                <a:solidFill>
                  <a:srgbClr val="333333"/>
                </a:solidFill>
                <a:latin typeface="inter-regular"/>
                <a:ea typeface="+mj-ea"/>
                <a:cs typeface="+mj-cs"/>
                <a:hlinkClick r:id="rId4" tooltip="hashlib.hash.digest">
                  <a:extLst>
                    <a:ext uri="{A12FA001-AC4F-418D-AE19-62706E023703}">
                      <ahyp:hlinkClr xmlns:ahyp="http://schemas.microsoft.com/office/drawing/2018/hyperlinkcolor" xmlns="" val="tx"/>
                    </a:ext>
                  </a:extLst>
                </a:hlinkClick>
              </a:rPr>
              <a:t>digest()</a:t>
            </a:r>
            <a:r>
              <a:rPr lang="en-US" altLang="en-US" sz="2000" dirty="0">
                <a:solidFill>
                  <a:srgbClr val="333333"/>
                </a:solidFill>
                <a:latin typeface="inter-regular"/>
                <a:ea typeface="+mj-ea"/>
                <a:cs typeface="+mj-cs"/>
              </a:rPr>
              <a:t> except the digest is returned as a string object of double length, containing only hexadecimal digits. This may be used to exchange the value safely in email or other non-binary environments.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81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927" y="1889460"/>
            <a:ext cx="10654146" cy="4351338"/>
          </a:xfrm>
        </p:spPr>
        <p:txBody>
          <a:bodyPr>
            <a:noAutofit/>
          </a:bodyPr>
          <a:lstStyle/>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File and disk analysis. </a:t>
            </a:r>
          </a:p>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Timelines</a:t>
            </a:r>
          </a:p>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Parsing the registry.</a:t>
            </a:r>
          </a:p>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Memory analysis.</a:t>
            </a:r>
          </a:p>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Analyzing memory dumps</a:t>
            </a:r>
          </a:p>
        </p:txBody>
      </p:sp>
      <p:cxnSp>
        <p:nvCxnSpPr>
          <p:cNvPr id="4" name="Straight Connector 3"/>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xmlns="" id="{BDBFACE5-B3B3-4D81-BA37-C37224288616}"/>
              </a:ext>
            </a:extLst>
          </p:cNvPr>
          <p:cNvSpPr>
            <a:spLocks noGrp="1"/>
          </p:cNvSpPr>
          <p:nvPr>
            <p:ph type="title"/>
          </p:nvPr>
        </p:nvSpPr>
        <p:spPr/>
        <p:txBody>
          <a:bodyPr/>
          <a:lstStyle/>
          <a:p>
            <a:r>
              <a:rPr lang="en-US" sz="4800" dirty="0">
                <a:latin typeface="Book Antiqua" panose="02040602050305030304" pitchFamily="18" charset="0"/>
              </a:rPr>
              <a:t>Forensics - Tasks </a:t>
            </a:r>
          </a:p>
        </p:txBody>
      </p:sp>
    </p:spTree>
    <p:extLst>
      <p:ext uri="{BB962C8B-B14F-4D97-AF65-F5344CB8AC3E}">
        <p14:creationId xmlns:p14="http://schemas.microsoft.com/office/powerpoint/2010/main" val="33946173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xmlns="" id="{8A8A7E93-65FE-4B5E-B579-D9A370C27CE5}"/>
              </a:ext>
            </a:extLst>
          </p:cNvPr>
          <p:cNvGraphicFramePr>
            <a:graphicFrameLocks noGrp="1"/>
          </p:cNvGraphicFramePr>
          <p:nvPr>
            <p:extLst/>
          </p:nvPr>
        </p:nvGraphicFramePr>
        <p:xfrm>
          <a:off x="2060447" y="3870252"/>
          <a:ext cx="6800850" cy="1828800"/>
        </p:xfrm>
        <a:graphic>
          <a:graphicData uri="http://schemas.openxmlformats.org/drawingml/2006/table">
            <a:tbl>
              <a:tblPr>
                <a:tableStyleId>{8A107856-5554-42FB-B03E-39F5DBC370BA}</a:tableStyleId>
              </a:tblPr>
              <a:tblGrid>
                <a:gridCol w="1996346">
                  <a:extLst>
                    <a:ext uri="{9D8B030D-6E8A-4147-A177-3AD203B41FA5}">
                      <a16:colId xmlns:a16="http://schemas.microsoft.com/office/drawing/2014/main" xmlns="" val="1426729254"/>
                    </a:ext>
                  </a:extLst>
                </a:gridCol>
                <a:gridCol w="4804504">
                  <a:extLst>
                    <a:ext uri="{9D8B030D-6E8A-4147-A177-3AD203B41FA5}">
                      <a16:colId xmlns:a16="http://schemas.microsoft.com/office/drawing/2014/main" xmlns="" val="804594066"/>
                    </a:ext>
                  </a:extLst>
                </a:gridCol>
              </a:tblGrid>
              <a:tr h="0">
                <a:tc>
                  <a:txBody>
                    <a:bodyPr/>
                    <a:lstStyle/>
                    <a:p>
                      <a:pPr algn="ctr" fontAlgn="t"/>
                      <a:r>
                        <a:rPr lang="en-US" sz="2400" b="1" dirty="0">
                          <a:effectLst/>
                        </a:rPr>
                        <a:t>Mode</a:t>
                      </a:r>
                    </a:p>
                  </a:txBody>
                  <a:tcPr/>
                </a:tc>
                <a:tc>
                  <a:txBody>
                    <a:bodyPr/>
                    <a:lstStyle/>
                    <a:p>
                      <a:pPr algn="ctr" fontAlgn="t"/>
                      <a:r>
                        <a:rPr lang="en-US" sz="2400" b="1" dirty="0">
                          <a:effectLst/>
                        </a:rPr>
                        <a:t>Description</a:t>
                      </a:r>
                    </a:p>
                  </a:txBody>
                  <a:tcPr/>
                </a:tc>
                <a:extLst>
                  <a:ext uri="{0D108BD9-81ED-4DB2-BD59-A6C34878D82A}">
                    <a16:rowId xmlns:a16="http://schemas.microsoft.com/office/drawing/2014/main" xmlns="" val="4093940453"/>
                  </a:ext>
                </a:extLst>
              </a:tr>
              <a:tr h="0">
                <a:tc>
                  <a:txBody>
                    <a:bodyPr/>
                    <a:lstStyle/>
                    <a:p>
                      <a:pPr algn="ctr" fontAlgn="t"/>
                      <a:r>
                        <a:rPr lang="en-US" sz="2400" b="1" dirty="0">
                          <a:effectLst/>
                        </a:rPr>
                        <a:t>'r'</a:t>
                      </a:r>
                    </a:p>
                  </a:txBody>
                  <a:tcPr/>
                </a:tc>
                <a:tc>
                  <a:txBody>
                    <a:bodyPr/>
                    <a:lstStyle/>
                    <a:p>
                      <a:pPr algn="l" fontAlgn="t"/>
                      <a:r>
                        <a:rPr lang="en-US" sz="2400" dirty="0">
                          <a:effectLst/>
                        </a:rPr>
                        <a:t>Open for text file for reading text</a:t>
                      </a:r>
                    </a:p>
                  </a:txBody>
                  <a:tcPr/>
                </a:tc>
                <a:extLst>
                  <a:ext uri="{0D108BD9-81ED-4DB2-BD59-A6C34878D82A}">
                    <a16:rowId xmlns:a16="http://schemas.microsoft.com/office/drawing/2014/main" xmlns="" val="3014788158"/>
                  </a:ext>
                </a:extLst>
              </a:tr>
              <a:tr h="0">
                <a:tc>
                  <a:txBody>
                    <a:bodyPr/>
                    <a:lstStyle/>
                    <a:p>
                      <a:pPr algn="ctr" fontAlgn="t"/>
                      <a:r>
                        <a:rPr lang="en-US" sz="2400" b="1" dirty="0">
                          <a:effectLst/>
                        </a:rPr>
                        <a:t>'w'</a:t>
                      </a:r>
                    </a:p>
                  </a:txBody>
                  <a:tcPr/>
                </a:tc>
                <a:tc>
                  <a:txBody>
                    <a:bodyPr/>
                    <a:lstStyle/>
                    <a:p>
                      <a:pPr algn="l" fontAlgn="t"/>
                      <a:r>
                        <a:rPr lang="en-US" sz="2400" dirty="0">
                          <a:effectLst/>
                        </a:rPr>
                        <a:t>Open a text file for writing text</a:t>
                      </a:r>
                    </a:p>
                  </a:txBody>
                  <a:tcPr/>
                </a:tc>
                <a:extLst>
                  <a:ext uri="{0D108BD9-81ED-4DB2-BD59-A6C34878D82A}">
                    <a16:rowId xmlns:a16="http://schemas.microsoft.com/office/drawing/2014/main" xmlns="" val="3993895219"/>
                  </a:ext>
                </a:extLst>
              </a:tr>
              <a:tr h="0">
                <a:tc>
                  <a:txBody>
                    <a:bodyPr/>
                    <a:lstStyle/>
                    <a:p>
                      <a:pPr algn="ctr" fontAlgn="t"/>
                      <a:r>
                        <a:rPr lang="en-US" sz="2400" b="1" dirty="0">
                          <a:effectLst/>
                        </a:rPr>
                        <a:t>'a'</a:t>
                      </a:r>
                    </a:p>
                  </a:txBody>
                  <a:tcPr/>
                </a:tc>
                <a:tc>
                  <a:txBody>
                    <a:bodyPr/>
                    <a:lstStyle/>
                    <a:p>
                      <a:pPr algn="l" fontAlgn="t"/>
                      <a:r>
                        <a:rPr lang="en-US" sz="2400" dirty="0">
                          <a:effectLst/>
                        </a:rPr>
                        <a:t>Open a text file for appending text</a:t>
                      </a:r>
                    </a:p>
                  </a:txBody>
                  <a:tcPr/>
                </a:tc>
                <a:extLst>
                  <a:ext uri="{0D108BD9-81ED-4DB2-BD59-A6C34878D82A}">
                    <a16:rowId xmlns:a16="http://schemas.microsoft.com/office/drawing/2014/main" xmlns="" val="2638480814"/>
                  </a:ext>
                </a:extLst>
              </a:tr>
            </a:tbl>
          </a:graphicData>
        </a:graphic>
      </p:graphicFrame>
      <p:sp>
        <p:nvSpPr>
          <p:cNvPr id="19" name="TextBox 18">
            <a:extLst>
              <a:ext uri="{FF2B5EF4-FFF2-40B4-BE49-F238E27FC236}">
                <a16:creationId xmlns:a16="http://schemas.microsoft.com/office/drawing/2014/main" xmlns="" id="{2956FBAC-79AC-469C-9D7C-A38654FA3B4F}"/>
              </a:ext>
            </a:extLst>
          </p:cNvPr>
          <p:cNvSpPr txBox="1"/>
          <p:nvPr/>
        </p:nvSpPr>
        <p:spPr>
          <a:xfrm>
            <a:off x="720441" y="423183"/>
            <a:ext cx="845455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Reading and Writing Files</a:t>
            </a:r>
          </a:p>
        </p:txBody>
      </p:sp>
      <p:sp>
        <p:nvSpPr>
          <p:cNvPr id="21" name="TextBox 20">
            <a:extLst>
              <a:ext uri="{FF2B5EF4-FFF2-40B4-BE49-F238E27FC236}">
                <a16:creationId xmlns:a16="http://schemas.microsoft.com/office/drawing/2014/main" xmlns="" id="{E11CFBDC-9B69-4F26-A11C-CCA652791F66}"/>
              </a:ext>
            </a:extLst>
          </p:cNvPr>
          <p:cNvSpPr txBox="1"/>
          <p:nvPr/>
        </p:nvSpPr>
        <p:spPr>
          <a:xfrm>
            <a:off x="1117991" y="1692326"/>
            <a:ext cx="9956018" cy="1569660"/>
          </a:xfrm>
          <a:prstGeom prst="rect">
            <a:avLst/>
          </a:prstGeom>
          <a:noFill/>
        </p:spPr>
        <p:txBody>
          <a:bodyPr wrap="square">
            <a:spAutoFit/>
          </a:bodyPr>
          <a:lstStyle/>
          <a:p>
            <a:pPr marL="342900" indent="-342900">
              <a:buFont typeface="Arial" panose="020B0604020202020204" pitchFamily="34" charset="0"/>
              <a:buChar char="•"/>
            </a:pPr>
            <a:r>
              <a:rPr lang="en-US" sz="2400" dirty="0"/>
              <a:t>in Python, a file operation takes place in the following order:</a:t>
            </a:r>
          </a:p>
          <a:p>
            <a:pPr marL="703263" indent="-342900">
              <a:buFont typeface="Wingdings" panose="05000000000000000000" pitchFamily="2" charset="2"/>
              <a:buChar char="Ø"/>
            </a:pPr>
            <a:r>
              <a:rPr lang="en-US" sz="2400" dirty="0"/>
              <a:t>Open a file</a:t>
            </a:r>
          </a:p>
          <a:p>
            <a:pPr marL="703263" indent="-342900">
              <a:buFont typeface="Wingdings" panose="05000000000000000000" pitchFamily="2" charset="2"/>
              <a:buChar char="Ø"/>
            </a:pPr>
            <a:r>
              <a:rPr lang="en-US" sz="2400" dirty="0"/>
              <a:t>Read or write </a:t>
            </a:r>
          </a:p>
          <a:p>
            <a:pPr marL="703263" indent="-342900">
              <a:buFont typeface="Wingdings" panose="05000000000000000000" pitchFamily="2" charset="2"/>
              <a:buChar char="Ø"/>
            </a:pPr>
            <a:r>
              <a:rPr lang="en-US" sz="2400" dirty="0"/>
              <a:t>Close the file</a:t>
            </a:r>
          </a:p>
        </p:txBody>
      </p:sp>
    </p:spTree>
    <p:extLst>
      <p:ext uri="{BB962C8B-B14F-4D97-AF65-F5344CB8AC3E}">
        <p14:creationId xmlns:p14="http://schemas.microsoft.com/office/powerpoint/2010/main" val="459079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1E25B78E-1BDE-414E-B2BA-B664C6254480}"/>
              </a:ext>
            </a:extLst>
          </p:cNvPr>
          <p:cNvSpPr txBox="1"/>
          <p:nvPr/>
        </p:nvSpPr>
        <p:spPr>
          <a:xfrm>
            <a:off x="720441" y="423183"/>
            <a:ext cx="845455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Reading and Writing Files</a:t>
            </a:r>
          </a:p>
        </p:txBody>
      </p:sp>
      <p:sp>
        <p:nvSpPr>
          <p:cNvPr id="2" name="Rectangle 1">
            <a:extLst>
              <a:ext uri="{FF2B5EF4-FFF2-40B4-BE49-F238E27FC236}">
                <a16:creationId xmlns:a16="http://schemas.microsoft.com/office/drawing/2014/main" xmlns="" id="{7171F8D5-5FE9-48C1-B52D-6EE4F19B8178}"/>
              </a:ext>
            </a:extLst>
          </p:cNvPr>
          <p:cNvSpPr>
            <a:spLocks noChangeArrowheads="1"/>
          </p:cNvSpPr>
          <p:nvPr/>
        </p:nvSpPr>
        <p:spPr bwMode="auto">
          <a:xfrm>
            <a:off x="824746" y="1728256"/>
            <a:ext cx="10542508" cy="110799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17457" tIns="0" rIns="17457"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100000"/>
              </a:lnSpc>
              <a:spcBef>
                <a:spcPct val="0"/>
              </a:spcBef>
              <a:spcAft>
                <a:spcPct val="0"/>
              </a:spcAft>
              <a:buClrTx/>
              <a:buSzTx/>
              <a:tabLst/>
            </a:pPr>
            <a:r>
              <a:rPr lang="en-US" altLang="en-US" sz="2400" b="1" dirty="0">
                <a:latin typeface="+mn-lt"/>
              </a:rPr>
              <a:t>Opening Files in Python</a:t>
            </a:r>
          </a:p>
          <a:p>
            <a:pPr marL="342900" indent="-342900" eaLnBrk="1" hangingPunct="1">
              <a:buFont typeface="Arial" panose="020B0604020202020204" pitchFamily="34" charset="0"/>
              <a:buChar char="•"/>
            </a:pPr>
            <a:r>
              <a:rPr lang="en-US" altLang="en-US" sz="2400" dirty="0">
                <a:latin typeface="+mn-lt"/>
              </a:rPr>
              <a:t>Python has a built-in open() function to open a file. This function returns a file object, also called a handle, as it is used to read or modify the file accordingly.</a:t>
            </a:r>
          </a:p>
        </p:txBody>
      </p:sp>
      <p:sp>
        <p:nvSpPr>
          <p:cNvPr id="3" name="Rectangle 2">
            <a:extLst>
              <a:ext uri="{FF2B5EF4-FFF2-40B4-BE49-F238E27FC236}">
                <a16:creationId xmlns:a16="http://schemas.microsoft.com/office/drawing/2014/main" xmlns="" id="{1C97C725-3C60-43F1-A317-93403B949A0C}"/>
              </a:ext>
            </a:extLst>
          </p:cNvPr>
          <p:cNvSpPr>
            <a:spLocks noChangeArrowheads="1"/>
          </p:cNvSpPr>
          <p:nvPr/>
        </p:nvSpPr>
        <p:spPr bwMode="auto">
          <a:xfrm>
            <a:off x="1125175" y="3541130"/>
            <a:ext cx="9292989" cy="1477328"/>
          </a:xfrm>
          <a:prstGeom prst="rect">
            <a:avLst/>
          </a:prstGeom>
          <a:ln/>
        </p:spPr>
        <p:style>
          <a:lnRef idx="0">
            <a:schemeClr val="dk1"/>
          </a:lnRef>
          <a:fillRef idx="3">
            <a:schemeClr val="dk1"/>
          </a:fillRef>
          <a:effectRef idx="3">
            <a:schemeClr val="dk1"/>
          </a:effectRef>
          <a:fontRef idx="minor">
            <a:schemeClr val="lt1"/>
          </a:fontRef>
        </p:style>
        <p:txBody>
          <a:bodyPr vert="horz" wrap="square" lIns="0" tIns="0" rIns="0" bIns="0" numCol="1" anchor="ctr" anchorCtr="0" compatLnSpc="1">
            <a:prstTxWarp prst="textNoShape">
              <a:avLst/>
            </a:prstTxWarp>
            <a:spAutoFit/>
          </a:bodyPr>
          <a:lstStyle/>
          <a:p>
            <a:pPr marR="0" lvl="0" fontAlgn="base">
              <a:lnSpc>
                <a:spcPct val="100000"/>
              </a:lnSpc>
              <a:spcBef>
                <a:spcPct val="0"/>
              </a:spcBef>
              <a:spcAft>
                <a:spcPct val="0"/>
              </a:spcAft>
              <a:buClrTx/>
              <a:buSzTx/>
              <a:tabLst/>
            </a:pPr>
            <a:endParaRPr lang="en-US" altLang="en-US" sz="2400" dirty="0">
              <a:solidFill>
                <a:schemeClr val="bg1"/>
              </a:solidFill>
            </a:endParaRPr>
          </a:p>
          <a:p>
            <a:pPr marR="0" lvl="0" fontAlgn="base">
              <a:lnSpc>
                <a:spcPct val="100000"/>
              </a:lnSpc>
              <a:spcBef>
                <a:spcPct val="0"/>
              </a:spcBef>
              <a:spcAft>
                <a:spcPct val="0"/>
              </a:spcAft>
              <a:buClrTx/>
              <a:buSzTx/>
              <a:tabLst/>
            </a:pPr>
            <a:r>
              <a:rPr lang="en-US" altLang="en-US" sz="2400" dirty="0">
                <a:solidFill>
                  <a:schemeClr val="bg1"/>
                </a:solidFill>
              </a:rPr>
              <a:t>&gt;&gt;&gt; f = open("test.txt“, “r”)   # open file in current directory </a:t>
            </a:r>
          </a:p>
          <a:p>
            <a:pPr marR="0" lvl="0" fontAlgn="base">
              <a:lnSpc>
                <a:spcPct val="100000"/>
              </a:lnSpc>
              <a:spcBef>
                <a:spcPct val="0"/>
              </a:spcBef>
              <a:spcAft>
                <a:spcPct val="0"/>
              </a:spcAft>
              <a:buClrTx/>
              <a:buSzTx/>
              <a:tabLst/>
            </a:pPr>
            <a:r>
              <a:rPr lang="en-US" altLang="en-US" sz="2400" dirty="0">
                <a:solidFill>
                  <a:schemeClr val="bg1"/>
                </a:solidFill>
              </a:rPr>
              <a:t>&gt;&gt;&gt; f = open("C:\PythonForSecurity\test1.txt“,”w”) # specifying full path</a:t>
            </a:r>
          </a:p>
          <a:p>
            <a:pPr marR="0" lvl="0" fontAlgn="base">
              <a:lnSpc>
                <a:spcPct val="100000"/>
              </a:lnSpc>
              <a:spcBef>
                <a:spcPct val="0"/>
              </a:spcBef>
              <a:spcAft>
                <a:spcPct val="0"/>
              </a:spcAft>
              <a:buClrTx/>
              <a:buSzTx/>
              <a:tabLst/>
            </a:pPr>
            <a:r>
              <a:rPr lang="en-US" altLang="en-US" sz="2400" dirty="0">
                <a:solidFill>
                  <a:schemeClr val="bg1"/>
                </a:solidFill>
              </a:rPr>
              <a:t> </a:t>
            </a:r>
          </a:p>
        </p:txBody>
      </p:sp>
    </p:spTree>
    <p:extLst>
      <p:ext uri="{BB962C8B-B14F-4D97-AF65-F5344CB8AC3E}">
        <p14:creationId xmlns:p14="http://schemas.microsoft.com/office/powerpoint/2010/main" val="40835218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CE9C3DBB-7201-4787-AACE-B856B663F0F3}"/>
              </a:ext>
            </a:extLst>
          </p:cNvPr>
          <p:cNvSpPr txBox="1"/>
          <p:nvPr/>
        </p:nvSpPr>
        <p:spPr>
          <a:xfrm>
            <a:off x="720441" y="423183"/>
            <a:ext cx="845455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Reading and Writing Files</a:t>
            </a:r>
          </a:p>
        </p:txBody>
      </p:sp>
      <p:sp>
        <p:nvSpPr>
          <p:cNvPr id="2" name="Rectangle 1">
            <a:extLst>
              <a:ext uri="{FF2B5EF4-FFF2-40B4-BE49-F238E27FC236}">
                <a16:creationId xmlns:a16="http://schemas.microsoft.com/office/drawing/2014/main" xmlns="" id="{9DF8EBAE-1C8C-4DAE-AC3B-6AE46C717996}"/>
              </a:ext>
            </a:extLst>
          </p:cNvPr>
          <p:cNvSpPr>
            <a:spLocks noChangeArrowheads="1"/>
          </p:cNvSpPr>
          <p:nvPr/>
        </p:nvSpPr>
        <p:spPr bwMode="auto">
          <a:xfrm>
            <a:off x="834466" y="1798423"/>
            <a:ext cx="9538727" cy="1477328"/>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17457" tIns="0" rIns="17457"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eaLnBrk="1" hangingPunct="1">
              <a:buFontTx/>
              <a:buNone/>
            </a:pPr>
            <a:r>
              <a:rPr lang="en-US" altLang="en-US" sz="2400" b="1" dirty="0">
                <a:latin typeface="+mn-lt"/>
              </a:rPr>
              <a:t>Closing Files in Python</a:t>
            </a:r>
          </a:p>
          <a:p>
            <a:pPr marL="342900" indent="-342900" eaLnBrk="1" hangingPunct="1">
              <a:buFont typeface="Arial" panose="020B0604020202020204" pitchFamily="34" charset="0"/>
              <a:buChar char="•"/>
            </a:pPr>
            <a:r>
              <a:rPr lang="en-US" altLang="en-US" sz="2400" dirty="0">
                <a:latin typeface="+mn-lt"/>
              </a:rPr>
              <a:t>When we are done with performing operations on the file, we need to properly close the file.</a:t>
            </a:r>
          </a:p>
          <a:p>
            <a:pPr marL="342900" indent="-342900" eaLnBrk="1" hangingPunct="1">
              <a:buFont typeface="Arial" panose="020B0604020202020204" pitchFamily="34" charset="0"/>
              <a:buChar char="•"/>
            </a:pPr>
            <a:r>
              <a:rPr lang="en-US" altLang="en-US" sz="2400" dirty="0">
                <a:latin typeface="+mn-lt"/>
              </a:rPr>
              <a:t>It is done using the close() method available in Python.</a:t>
            </a:r>
          </a:p>
        </p:txBody>
      </p:sp>
      <p:sp>
        <p:nvSpPr>
          <p:cNvPr id="3" name="Rectangle 2">
            <a:extLst>
              <a:ext uri="{FF2B5EF4-FFF2-40B4-BE49-F238E27FC236}">
                <a16:creationId xmlns:a16="http://schemas.microsoft.com/office/drawing/2014/main" xmlns="" id="{E061A26E-4163-4111-8902-117E49F2D9D7}"/>
              </a:ext>
            </a:extLst>
          </p:cNvPr>
          <p:cNvSpPr>
            <a:spLocks noChangeArrowheads="1"/>
          </p:cNvSpPr>
          <p:nvPr/>
        </p:nvSpPr>
        <p:spPr bwMode="auto">
          <a:xfrm>
            <a:off x="1495893" y="3582250"/>
            <a:ext cx="9416947" cy="1846659"/>
          </a:xfrm>
          <a:prstGeom prst="rect">
            <a:avLst/>
          </a:prstGeom>
          <a:ln/>
        </p:spPr>
        <p:style>
          <a:lnRef idx="0">
            <a:schemeClr val="dk1"/>
          </a:lnRef>
          <a:fillRef idx="3">
            <a:schemeClr val="dk1"/>
          </a:fillRef>
          <a:effectRef idx="3">
            <a:schemeClr val="dk1"/>
          </a:effectRef>
          <a:fontRef idx="minor">
            <a:schemeClr val="lt1"/>
          </a:fontRef>
        </p:style>
        <p:txBody>
          <a:bodyPr vert="horz" wrap="square" lIns="0" tIns="0" rIns="0" bIns="0" numCol="1" anchor="ctr" anchorCtr="0" compatLnSpc="1">
            <a:prstTxWarp prst="textNoShape">
              <a:avLst/>
            </a:prstTxWarp>
            <a:spAutoFit/>
          </a:bodyPr>
          <a:lstStyle/>
          <a:p>
            <a:pPr fontAlgn="base">
              <a:spcBef>
                <a:spcPct val="0"/>
              </a:spcBef>
              <a:spcAft>
                <a:spcPct val="0"/>
              </a:spcAft>
            </a:pPr>
            <a:endParaRPr lang="en-US" altLang="en-US" sz="2400" dirty="0">
              <a:solidFill>
                <a:schemeClr val="bg1"/>
              </a:solidFill>
            </a:endParaRPr>
          </a:p>
          <a:p>
            <a:pPr fontAlgn="base">
              <a:spcBef>
                <a:spcPct val="0"/>
              </a:spcBef>
              <a:spcAft>
                <a:spcPct val="0"/>
              </a:spcAft>
            </a:pPr>
            <a:r>
              <a:rPr lang="en-US" altLang="en-US" sz="2400" dirty="0">
                <a:solidFill>
                  <a:schemeClr val="bg1"/>
                </a:solidFill>
              </a:rPr>
              <a:t>&gt;&gt;&gt;f = open("test.txt“, “r”)</a:t>
            </a:r>
          </a:p>
          <a:p>
            <a:pPr fontAlgn="base">
              <a:spcBef>
                <a:spcPct val="0"/>
              </a:spcBef>
              <a:spcAft>
                <a:spcPct val="0"/>
              </a:spcAft>
            </a:pPr>
            <a:r>
              <a:rPr lang="en-US" altLang="en-US" sz="2400" dirty="0">
                <a:solidFill>
                  <a:schemeClr val="bg1"/>
                </a:solidFill>
              </a:rPr>
              <a:t># perform file operations </a:t>
            </a:r>
          </a:p>
          <a:p>
            <a:pPr fontAlgn="base">
              <a:spcBef>
                <a:spcPct val="0"/>
              </a:spcBef>
              <a:spcAft>
                <a:spcPct val="0"/>
              </a:spcAft>
            </a:pPr>
            <a:r>
              <a:rPr lang="en-US" altLang="en-US" sz="2400" dirty="0">
                <a:solidFill>
                  <a:schemeClr val="bg1"/>
                </a:solidFill>
              </a:rPr>
              <a:t>&gt;&gt;&gt;</a:t>
            </a:r>
            <a:r>
              <a:rPr lang="en-US" altLang="en-US" sz="2400" dirty="0" err="1">
                <a:solidFill>
                  <a:schemeClr val="bg1"/>
                </a:solidFill>
              </a:rPr>
              <a:t>f.close</a:t>
            </a:r>
            <a:r>
              <a:rPr lang="en-US" altLang="en-US" sz="2400" dirty="0">
                <a:solidFill>
                  <a:schemeClr val="bg1"/>
                </a:solidFill>
              </a:rPr>
              <a:t>() </a:t>
            </a:r>
          </a:p>
          <a:p>
            <a:pPr fontAlgn="base">
              <a:spcBef>
                <a:spcPct val="0"/>
              </a:spcBef>
              <a:spcAft>
                <a:spcPct val="0"/>
              </a:spcAft>
            </a:pPr>
            <a:endParaRPr lang="en-US" altLang="en-US" sz="2400" dirty="0">
              <a:solidFill>
                <a:schemeClr val="bg1"/>
              </a:solidFill>
            </a:endParaRPr>
          </a:p>
        </p:txBody>
      </p:sp>
    </p:spTree>
    <p:extLst>
      <p:ext uri="{BB962C8B-B14F-4D97-AF65-F5344CB8AC3E}">
        <p14:creationId xmlns:p14="http://schemas.microsoft.com/office/powerpoint/2010/main" val="2493048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7B9FDC7E-F297-430D-A08E-C6F1BFBCDEDB}"/>
              </a:ext>
            </a:extLst>
          </p:cNvPr>
          <p:cNvSpPr txBox="1"/>
          <p:nvPr/>
        </p:nvSpPr>
        <p:spPr>
          <a:xfrm>
            <a:off x="720441" y="423183"/>
            <a:ext cx="845455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Reading and Writing Files</a:t>
            </a:r>
          </a:p>
        </p:txBody>
      </p:sp>
      <p:sp>
        <p:nvSpPr>
          <p:cNvPr id="6" name="TextBox 5">
            <a:extLst>
              <a:ext uri="{FF2B5EF4-FFF2-40B4-BE49-F238E27FC236}">
                <a16:creationId xmlns:a16="http://schemas.microsoft.com/office/drawing/2014/main" xmlns="" id="{6393DD4C-4F23-4D67-8333-0B762FD7AE4E}"/>
              </a:ext>
            </a:extLst>
          </p:cNvPr>
          <p:cNvSpPr txBox="1"/>
          <p:nvPr/>
        </p:nvSpPr>
        <p:spPr>
          <a:xfrm>
            <a:off x="963118" y="1756559"/>
            <a:ext cx="6093500" cy="461665"/>
          </a:xfrm>
          <a:prstGeom prst="rect">
            <a:avLst/>
          </a:prstGeom>
          <a:noFill/>
        </p:spPr>
        <p:txBody>
          <a:bodyPr wrap="square">
            <a:spAutoFit/>
          </a:bodyPr>
          <a:lstStyle/>
          <a:p>
            <a:pPr fontAlgn="base">
              <a:spcBef>
                <a:spcPct val="0"/>
              </a:spcBef>
              <a:spcAft>
                <a:spcPct val="0"/>
              </a:spcAft>
            </a:pPr>
            <a:r>
              <a:rPr lang="en-US" sz="2400" b="1" dirty="0"/>
              <a:t>Writing to Files in Python</a:t>
            </a:r>
          </a:p>
        </p:txBody>
      </p:sp>
      <p:sp>
        <p:nvSpPr>
          <p:cNvPr id="3" name="Rectangle 1">
            <a:extLst>
              <a:ext uri="{FF2B5EF4-FFF2-40B4-BE49-F238E27FC236}">
                <a16:creationId xmlns:a16="http://schemas.microsoft.com/office/drawing/2014/main" xmlns="" id="{239787B9-4C9E-4CB2-BF6D-936D92D842E1}"/>
              </a:ext>
            </a:extLst>
          </p:cNvPr>
          <p:cNvSpPr>
            <a:spLocks noChangeArrowheads="1"/>
          </p:cNvSpPr>
          <p:nvPr/>
        </p:nvSpPr>
        <p:spPr bwMode="auto">
          <a:xfrm>
            <a:off x="1274162" y="2302044"/>
            <a:ext cx="9304985" cy="738664"/>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17457" tIns="0" rIns="17457"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eaLnBrk="1" hangingPunct="1">
              <a:lnSpc>
                <a:spcPct val="100000"/>
              </a:lnSpc>
              <a:buClrTx/>
              <a:buSzTx/>
              <a:buFont typeface="Arial" panose="020B0604020202020204" pitchFamily="34" charset="0"/>
              <a:buChar char="•"/>
              <a:tabLst/>
            </a:pPr>
            <a:r>
              <a:rPr lang="en-US" altLang="en-US" sz="2400" dirty="0">
                <a:latin typeface="+mn-lt"/>
              </a:rPr>
              <a:t>In order to write into a file in Python, we need to open it in write ”w” , or “a” append mode. </a:t>
            </a:r>
          </a:p>
        </p:txBody>
      </p:sp>
      <p:sp>
        <p:nvSpPr>
          <p:cNvPr id="5" name="Rectangle 2">
            <a:extLst>
              <a:ext uri="{FF2B5EF4-FFF2-40B4-BE49-F238E27FC236}">
                <a16:creationId xmlns:a16="http://schemas.microsoft.com/office/drawing/2014/main" xmlns="" id="{1FA2F0D1-5852-4068-BF08-DF1AB5278F62}"/>
              </a:ext>
            </a:extLst>
          </p:cNvPr>
          <p:cNvSpPr>
            <a:spLocks noChangeArrowheads="1"/>
          </p:cNvSpPr>
          <p:nvPr/>
        </p:nvSpPr>
        <p:spPr bwMode="auto">
          <a:xfrm>
            <a:off x="1274162" y="3300681"/>
            <a:ext cx="9886162" cy="738664"/>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17457" tIns="0" rIns="17457"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buFont typeface="Arial" panose="020B0604020202020204" pitchFamily="34" charset="0"/>
              <a:buChar char="•"/>
            </a:pPr>
            <a:r>
              <a:rPr lang="en-US" altLang="en-US" sz="2400" dirty="0">
                <a:latin typeface="+mn-lt"/>
              </a:rPr>
              <a:t>We need to be careful with the w mode, as it will overwrite into the file if it already exists. Due to this, all the previous data are erased. </a:t>
            </a:r>
          </a:p>
        </p:txBody>
      </p:sp>
      <p:sp>
        <p:nvSpPr>
          <p:cNvPr id="7" name="Rectangle 3">
            <a:extLst>
              <a:ext uri="{FF2B5EF4-FFF2-40B4-BE49-F238E27FC236}">
                <a16:creationId xmlns:a16="http://schemas.microsoft.com/office/drawing/2014/main" xmlns="" id="{765CA07B-4D27-4C0E-924B-027C42E5F803}"/>
              </a:ext>
            </a:extLst>
          </p:cNvPr>
          <p:cNvSpPr>
            <a:spLocks noChangeArrowheads="1"/>
          </p:cNvSpPr>
          <p:nvPr/>
        </p:nvSpPr>
        <p:spPr bwMode="auto">
          <a:xfrm>
            <a:off x="2422079" y="4039345"/>
            <a:ext cx="8157068" cy="2585323"/>
          </a:xfrm>
          <a:prstGeom prst="rect">
            <a:avLst/>
          </a:prstGeom>
          <a:ln/>
        </p:spPr>
        <p:style>
          <a:lnRef idx="0">
            <a:schemeClr val="dk1"/>
          </a:lnRef>
          <a:fillRef idx="3">
            <a:schemeClr val="dk1"/>
          </a:fillRef>
          <a:effectRef idx="3">
            <a:schemeClr val="dk1"/>
          </a:effectRef>
          <a:fontRef idx="minor">
            <a:schemeClr val="lt1"/>
          </a:fontRef>
        </p:style>
        <p:txBody>
          <a:bodyPr vert="horz" wrap="square" lIns="0" tIns="0" rIns="0" bIns="0" numCol="1" anchor="ctr" anchorCtr="0" compatLnSpc="1">
            <a:prstTxWarp prst="textNoShape">
              <a:avLst/>
            </a:prstTxWarp>
            <a:spAutoFit/>
          </a:bodyPr>
          <a:lstStyle/>
          <a:p>
            <a:pPr marR="0" lvl="0" fontAlgn="base">
              <a:lnSpc>
                <a:spcPct val="100000"/>
              </a:lnSpc>
              <a:spcBef>
                <a:spcPct val="0"/>
              </a:spcBef>
              <a:spcAft>
                <a:spcPct val="0"/>
              </a:spcAft>
              <a:buClrTx/>
              <a:buSzTx/>
              <a:tabLst/>
            </a:pPr>
            <a:endParaRPr lang="en-US" altLang="en-US" sz="2400" dirty="0">
              <a:solidFill>
                <a:schemeClr val="bg1"/>
              </a:solidFill>
            </a:endParaRPr>
          </a:p>
          <a:p>
            <a:pPr marR="0" lvl="0" fontAlgn="base">
              <a:lnSpc>
                <a:spcPct val="100000"/>
              </a:lnSpc>
              <a:spcBef>
                <a:spcPct val="0"/>
              </a:spcBef>
              <a:spcAft>
                <a:spcPct val="0"/>
              </a:spcAft>
              <a:buClrTx/>
              <a:buSzTx/>
              <a:tabLst/>
            </a:pPr>
            <a:r>
              <a:rPr lang="en-US" altLang="en-US" sz="2400" dirty="0">
                <a:solidFill>
                  <a:schemeClr val="bg1"/>
                </a:solidFill>
              </a:rPr>
              <a:t>&gt;&gt;&gt; f = open("D:\Test\First.txt","w")</a:t>
            </a:r>
          </a:p>
          <a:p>
            <a:pPr marR="0" lvl="0" fontAlgn="base">
              <a:lnSpc>
                <a:spcPct val="100000"/>
              </a:lnSpc>
              <a:spcBef>
                <a:spcPct val="0"/>
              </a:spcBef>
              <a:spcAft>
                <a:spcPct val="0"/>
              </a:spcAft>
              <a:buClrTx/>
              <a:buSzTx/>
              <a:tabLst/>
            </a:pPr>
            <a:r>
              <a:rPr lang="en-US" altLang="en-US" sz="2400" dirty="0">
                <a:solidFill>
                  <a:schemeClr val="bg1"/>
                </a:solidFill>
              </a:rPr>
              <a:t>&gt;&gt;&gt; </a:t>
            </a:r>
            <a:r>
              <a:rPr lang="en-US" altLang="en-US" sz="2400" dirty="0" err="1">
                <a:solidFill>
                  <a:schemeClr val="bg1"/>
                </a:solidFill>
              </a:rPr>
              <a:t>f.write</a:t>
            </a:r>
            <a:r>
              <a:rPr lang="en-US" altLang="en-US" sz="2400" dirty="0">
                <a:solidFill>
                  <a:schemeClr val="bg1"/>
                </a:solidFill>
              </a:rPr>
              <a:t>("my first file\n")</a:t>
            </a:r>
          </a:p>
          <a:p>
            <a:pPr fontAlgn="base">
              <a:spcBef>
                <a:spcPct val="0"/>
              </a:spcBef>
              <a:spcAft>
                <a:spcPct val="0"/>
              </a:spcAft>
            </a:pPr>
            <a:r>
              <a:rPr lang="en-US" altLang="en-US" sz="2400" dirty="0">
                <a:solidFill>
                  <a:schemeClr val="bg1"/>
                </a:solidFill>
              </a:rPr>
              <a:t>&gt;&gt;&gt; </a:t>
            </a:r>
            <a:r>
              <a:rPr lang="en-US" altLang="en-US" sz="2400" dirty="0" err="1">
                <a:solidFill>
                  <a:schemeClr val="bg1"/>
                </a:solidFill>
              </a:rPr>
              <a:t>f.write</a:t>
            </a:r>
            <a:r>
              <a:rPr lang="en-US" altLang="en-US" sz="2400" dirty="0">
                <a:solidFill>
                  <a:schemeClr val="bg1"/>
                </a:solidFill>
              </a:rPr>
              <a:t>(“This file\n\n")</a:t>
            </a:r>
          </a:p>
          <a:p>
            <a:pPr fontAlgn="base">
              <a:spcBef>
                <a:spcPct val="0"/>
              </a:spcBef>
              <a:spcAft>
                <a:spcPct val="0"/>
              </a:spcAft>
            </a:pPr>
            <a:r>
              <a:rPr lang="en-US" altLang="en-US" sz="2400" dirty="0">
                <a:solidFill>
                  <a:schemeClr val="bg1"/>
                </a:solidFill>
              </a:rPr>
              <a:t>&gt;&gt;&gt; </a:t>
            </a:r>
            <a:r>
              <a:rPr lang="en-US" altLang="en-US" sz="2400" dirty="0" err="1">
                <a:solidFill>
                  <a:schemeClr val="bg1"/>
                </a:solidFill>
              </a:rPr>
              <a:t>f.write</a:t>
            </a:r>
            <a:r>
              <a:rPr lang="en-US" altLang="en-US" sz="2400" dirty="0">
                <a:solidFill>
                  <a:schemeClr val="bg1"/>
                </a:solidFill>
              </a:rPr>
              <a:t>(“contains three lines file\n")</a:t>
            </a:r>
          </a:p>
          <a:p>
            <a:pPr fontAlgn="base">
              <a:spcBef>
                <a:spcPct val="0"/>
              </a:spcBef>
              <a:spcAft>
                <a:spcPct val="0"/>
              </a:spcAft>
            </a:pPr>
            <a:r>
              <a:rPr lang="en-US" altLang="en-US" sz="2400" dirty="0">
                <a:solidFill>
                  <a:schemeClr val="bg1"/>
                </a:solidFill>
              </a:rPr>
              <a:t>&gt;&gt;&gt;</a:t>
            </a:r>
            <a:r>
              <a:rPr lang="en-US" altLang="en-US" sz="2400" dirty="0" err="1">
                <a:solidFill>
                  <a:schemeClr val="bg1"/>
                </a:solidFill>
              </a:rPr>
              <a:t>f.close</a:t>
            </a:r>
            <a:r>
              <a:rPr lang="en-US" altLang="en-US" sz="2400" dirty="0">
                <a:solidFill>
                  <a:schemeClr val="bg1"/>
                </a:solidFill>
              </a:rPr>
              <a:t>() </a:t>
            </a:r>
          </a:p>
          <a:p>
            <a:pPr fontAlgn="base">
              <a:spcBef>
                <a:spcPct val="0"/>
              </a:spcBef>
              <a:spcAft>
                <a:spcPct val="0"/>
              </a:spcAft>
            </a:pPr>
            <a:endParaRPr lang="en-US" altLang="en-US" sz="2400" dirty="0">
              <a:solidFill>
                <a:schemeClr val="bg1"/>
              </a:solidFill>
            </a:endParaRPr>
          </a:p>
        </p:txBody>
      </p:sp>
    </p:spTree>
    <p:extLst>
      <p:ext uri="{BB962C8B-B14F-4D97-AF65-F5344CB8AC3E}">
        <p14:creationId xmlns:p14="http://schemas.microsoft.com/office/powerpoint/2010/main" val="18661781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885EAA30-EE93-4CB6-9AD7-0F63595F2565}"/>
              </a:ext>
            </a:extLst>
          </p:cNvPr>
          <p:cNvSpPr txBox="1"/>
          <p:nvPr/>
        </p:nvSpPr>
        <p:spPr>
          <a:xfrm>
            <a:off x="720441" y="423183"/>
            <a:ext cx="845455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Reading and Writing Files</a:t>
            </a:r>
          </a:p>
        </p:txBody>
      </p:sp>
      <p:sp>
        <p:nvSpPr>
          <p:cNvPr id="2" name="Rectangle 1">
            <a:extLst>
              <a:ext uri="{FF2B5EF4-FFF2-40B4-BE49-F238E27FC236}">
                <a16:creationId xmlns:a16="http://schemas.microsoft.com/office/drawing/2014/main" xmlns="" id="{7E2868B8-F4DF-47E2-BE2D-4CB35D295608}"/>
              </a:ext>
            </a:extLst>
          </p:cNvPr>
          <p:cNvSpPr>
            <a:spLocks noChangeArrowheads="1"/>
          </p:cNvSpPr>
          <p:nvPr/>
        </p:nvSpPr>
        <p:spPr bwMode="auto">
          <a:xfrm>
            <a:off x="720441" y="4025178"/>
            <a:ext cx="86224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eaLnBrk="1" fontAlgn="base" hangingPunct="1">
              <a:lnSpc>
                <a:spcPct val="100000"/>
              </a:lnSpc>
              <a:spcBef>
                <a:spcPct val="0"/>
              </a:spcBef>
              <a:spcAft>
                <a:spcPct val="0"/>
              </a:spcAft>
              <a:buClrTx/>
              <a:buSzTx/>
              <a:buFont typeface="Arial" panose="020B0604020202020204" pitchFamily="34" charset="0"/>
              <a:buChar char="•"/>
              <a:tabLst/>
            </a:pPr>
            <a:r>
              <a:rPr lang="en-US" altLang="en-US" sz="2400" dirty="0">
                <a:latin typeface="+mn-lt"/>
              </a:rPr>
              <a:t> read all texts from the file.txt file into a string </a:t>
            </a:r>
          </a:p>
        </p:txBody>
      </p:sp>
      <p:sp>
        <p:nvSpPr>
          <p:cNvPr id="6" name="TextBox 5">
            <a:extLst>
              <a:ext uri="{FF2B5EF4-FFF2-40B4-BE49-F238E27FC236}">
                <a16:creationId xmlns:a16="http://schemas.microsoft.com/office/drawing/2014/main" xmlns="" id="{9E32F816-2CF3-4B1A-BE15-A4B8B8FD34DC}"/>
              </a:ext>
            </a:extLst>
          </p:cNvPr>
          <p:cNvSpPr txBox="1"/>
          <p:nvPr/>
        </p:nvSpPr>
        <p:spPr>
          <a:xfrm>
            <a:off x="2547359" y="4549676"/>
            <a:ext cx="7331440" cy="193899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f = open("D:\Test\First.txt","r")</a:t>
            </a:r>
          </a:p>
          <a:p>
            <a:r>
              <a:rPr lang="en-US" sz="2400" dirty="0"/>
              <a:t>&gt;&gt;&gt; </a:t>
            </a:r>
            <a:r>
              <a:rPr lang="en-US" sz="2400" dirty="0" err="1"/>
              <a:t>f.readlines</a:t>
            </a:r>
            <a:r>
              <a:rPr lang="en-US" sz="2400" dirty="0"/>
              <a:t>()</a:t>
            </a:r>
          </a:p>
          <a:p>
            <a:r>
              <a:rPr lang="en-US" sz="2400" dirty="0"/>
              <a:t>['my first file\n', 'my first file22222\n', 'my first file55555']</a:t>
            </a:r>
          </a:p>
          <a:p>
            <a:r>
              <a:rPr lang="en-US" altLang="en-US" sz="2400" dirty="0">
                <a:solidFill>
                  <a:schemeClr val="bg1"/>
                </a:solidFill>
              </a:rPr>
              <a:t>&gt;&gt;&gt;</a:t>
            </a:r>
            <a:r>
              <a:rPr lang="en-US" altLang="en-US" sz="2400" dirty="0" err="1">
                <a:solidFill>
                  <a:schemeClr val="bg1"/>
                </a:solidFill>
              </a:rPr>
              <a:t>f.close</a:t>
            </a:r>
            <a:r>
              <a:rPr lang="en-US" altLang="en-US" sz="2400" dirty="0">
                <a:solidFill>
                  <a:schemeClr val="bg1"/>
                </a:solidFill>
              </a:rPr>
              <a:t>()</a:t>
            </a:r>
          </a:p>
          <a:p>
            <a:r>
              <a:rPr lang="en-US" sz="2400" dirty="0"/>
              <a:t>&gt;&gt;&gt;</a:t>
            </a:r>
            <a:r>
              <a:rPr lang="en-US" altLang="en-US" sz="2400" dirty="0">
                <a:solidFill>
                  <a:schemeClr val="bg1"/>
                </a:solidFill>
              </a:rPr>
              <a:t> </a:t>
            </a:r>
          </a:p>
        </p:txBody>
      </p:sp>
      <p:sp>
        <p:nvSpPr>
          <p:cNvPr id="4" name="Rectangle 2">
            <a:extLst>
              <a:ext uri="{FF2B5EF4-FFF2-40B4-BE49-F238E27FC236}">
                <a16:creationId xmlns:a16="http://schemas.microsoft.com/office/drawing/2014/main" xmlns="" id="{54C4613C-F628-4526-93C0-B2608E350ABD}"/>
              </a:ext>
            </a:extLst>
          </p:cNvPr>
          <p:cNvSpPr>
            <a:spLocks noChangeArrowheads="1"/>
          </p:cNvSpPr>
          <p:nvPr/>
        </p:nvSpPr>
        <p:spPr bwMode="auto">
          <a:xfrm>
            <a:off x="720441" y="1674194"/>
            <a:ext cx="10985276" cy="2215991"/>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en-US" sz="2400" dirty="0"/>
              <a:t>The file object provides three methods for reading text from a text file:</a:t>
            </a:r>
          </a:p>
          <a:p>
            <a:pPr fontAlgn="base">
              <a:spcBef>
                <a:spcPct val="0"/>
              </a:spcBef>
              <a:spcAft>
                <a:spcPct val="0"/>
              </a:spcAft>
            </a:pPr>
            <a:endParaRPr lang="en-US" altLang="en-US" sz="2400" dirty="0"/>
          </a:p>
          <a:p>
            <a:pPr marL="342900" indent="-342900" fontAlgn="base">
              <a:spcBef>
                <a:spcPct val="0"/>
              </a:spcBef>
              <a:spcAft>
                <a:spcPct val="0"/>
              </a:spcAft>
              <a:buFont typeface="Arial" panose="020B0604020202020204" pitchFamily="34" charset="0"/>
              <a:buChar char="•"/>
            </a:pPr>
            <a:r>
              <a:rPr lang="en-US" altLang="en-US" sz="2400" b="1" dirty="0"/>
              <a:t>read() : </a:t>
            </a:r>
            <a:r>
              <a:rPr lang="en-US" altLang="en-US" sz="2400" dirty="0"/>
              <a:t>read all text from a file into a string. </a:t>
            </a:r>
          </a:p>
          <a:p>
            <a:pPr marL="342900" indent="-342900" fontAlgn="base">
              <a:spcBef>
                <a:spcPct val="0"/>
              </a:spcBef>
              <a:spcAft>
                <a:spcPct val="0"/>
              </a:spcAft>
              <a:buFont typeface="Arial" panose="020B0604020202020204" pitchFamily="34" charset="0"/>
              <a:buChar char="•"/>
            </a:pPr>
            <a:r>
              <a:rPr lang="en-US" altLang="en-US" sz="2400" b="1" dirty="0" err="1"/>
              <a:t>readline</a:t>
            </a:r>
            <a:r>
              <a:rPr lang="en-US" altLang="en-US" sz="2400" b="1" dirty="0"/>
              <a:t>() : </a:t>
            </a:r>
            <a:r>
              <a:rPr lang="en-US" altLang="en-US" sz="2400" dirty="0"/>
              <a:t>read the text file line by line and return all the lines as strings.</a:t>
            </a:r>
          </a:p>
          <a:p>
            <a:pPr marL="342900" indent="-342900" fontAlgn="base">
              <a:spcBef>
                <a:spcPct val="0"/>
              </a:spcBef>
              <a:spcAft>
                <a:spcPct val="0"/>
              </a:spcAft>
              <a:buFont typeface="Arial" panose="020B0604020202020204" pitchFamily="34" charset="0"/>
              <a:buChar char="•"/>
            </a:pPr>
            <a:r>
              <a:rPr lang="en-US" altLang="en-US" sz="2400" b="1" dirty="0" err="1"/>
              <a:t>readlines</a:t>
            </a:r>
            <a:r>
              <a:rPr lang="en-US" altLang="en-US" sz="2400" b="1" dirty="0"/>
              <a:t>() : </a:t>
            </a:r>
            <a:r>
              <a:rPr lang="en-US" altLang="en-US" sz="2400" dirty="0"/>
              <a:t>read all the lines of the text file and return them as a list of strings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13896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885EAA30-EE93-4CB6-9AD7-0F63595F2565}"/>
              </a:ext>
            </a:extLst>
          </p:cNvPr>
          <p:cNvSpPr txBox="1"/>
          <p:nvPr/>
        </p:nvSpPr>
        <p:spPr>
          <a:xfrm>
            <a:off x="720441" y="423183"/>
            <a:ext cx="845455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Reading and Writing Files</a:t>
            </a:r>
          </a:p>
        </p:txBody>
      </p:sp>
      <p:sp>
        <p:nvSpPr>
          <p:cNvPr id="6" name="TextBox 5">
            <a:extLst>
              <a:ext uri="{FF2B5EF4-FFF2-40B4-BE49-F238E27FC236}">
                <a16:creationId xmlns:a16="http://schemas.microsoft.com/office/drawing/2014/main" xmlns="" id="{9E32F816-2CF3-4B1A-BE15-A4B8B8FD34DC}"/>
              </a:ext>
            </a:extLst>
          </p:cNvPr>
          <p:cNvSpPr txBox="1"/>
          <p:nvPr/>
        </p:nvSpPr>
        <p:spPr>
          <a:xfrm>
            <a:off x="985258" y="3276299"/>
            <a:ext cx="10104340" cy="341632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f = open("D:\Test\First.txt","a")</a:t>
            </a:r>
          </a:p>
          <a:p>
            <a:r>
              <a:rPr lang="en-US" sz="2400" dirty="0"/>
              <a:t>&gt;&gt;&gt; </a:t>
            </a:r>
            <a:r>
              <a:rPr lang="en-US" sz="2400" dirty="0" err="1"/>
              <a:t>f.write</a:t>
            </a:r>
            <a:r>
              <a:rPr lang="en-US" sz="2400" dirty="0"/>
              <a:t>(“\</a:t>
            </a:r>
            <a:r>
              <a:rPr lang="en-US" sz="2400" dirty="0" err="1"/>
              <a:t>npython</a:t>
            </a:r>
            <a:r>
              <a:rPr lang="en-US" sz="2400" dirty="0"/>
              <a:t> for security is very </a:t>
            </a:r>
            <a:r>
              <a:rPr lang="en-US" sz="2400" dirty="0" err="1"/>
              <a:t>importan</a:t>
            </a:r>
            <a:r>
              <a:rPr lang="en-US" sz="2400" dirty="0"/>
              <a:t>\n")</a:t>
            </a:r>
          </a:p>
          <a:p>
            <a:r>
              <a:rPr lang="en-US" sz="2400" dirty="0"/>
              <a:t>&gt;&gt;&gt; </a:t>
            </a:r>
            <a:r>
              <a:rPr lang="en-US" sz="2400" dirty="0" err="1"/>
              <a:t>f.close</a:t>
            </a:r>
            <a:r>
              <a:rPr lang="en-US" sz="2400" dirty="0"/>
              <a:t>()</a:t>
            </a:r>
          </a:p>
          <a:p>
            <a:r>
              <a:rPr lang="en-US" sz="2400" dirty="0"/>
              <a:t>&gt;&gt;&gt; f = open("D:\Test\First.txt","r")</a:t>
            </a:r>
          </a:p>
          <a:p>
            <a:r>
              <a:rPr lang="en-US" sz="2400" dirty="0"/>
              <a:t>&gt;&gt;&gt; </a:t>
            </a:r>
            <a:r>
              <a:rPr lang="en-US" sz="2400" dirty="0" err="1"/>
              <a:t>f.readlines</a:t>
            </a:r>
            <a:r>
              <a:rPr lang="en-US" sz="2400" dirty="0"/>
              <a:t>()</a:t>
            </a:r>
          </a:p>
          <a:p>
            <a:r>
              <a:rPr lang="en-US" sz="2400" dirty="0"/>
              <a:t>['my first file\n', 'my first file22222\n', 'my first file55555\</a:t>
            </a:r>
            <a:r>
              <a:rPr lang="en-US" sz="2400" dirty="0" err="1"/>
              <a:t>n’,’python</a:t>
            </a:r>
            <a:r>
              <a:rPr lang="en-US" sz="2400" dirty="0"/>
              <a:t> for security is very </a:t>
            </a:r>
            <a:r>
              <a:rPr lang="en-US" sz="2400" dirty="0" err="1"/>
              <a:t>importan</a:t>
            </a:r>
            <a:r>
              <a:rPr lang="en-US" sz="2400" dirty="0"/>
              <a:t>\n’]</a:t>
            </a:r>
          </a:p>
          <a:p>
            <a:r>
              <a:rPr lang="en-US" altLang="en-US" sz="2400" dirty="0">
                <a:solidFill>
                  <a:schemeClr val="bg1"/>
                </a:solidFill>
              </a:rPr>
              <a:t>&gt;&gt;&gt;</a:t>
            </a:r>
            <a:r>
              <a:rPr lang="en-US" altLang="en-US" sz="2400" dirty="0" err="1">
                <a:solidFill>
                  <a:schemeClr val="bg1"/>
                </a:solidFill>
              </a:rPr>
              <a:t>f.close</a:t>
            </a:r>
            <a:r>
              <a:rPr lang="en-US" altLang="en-US" sz="2400" dirty="0">
                <a:solidFill>
                  <a:schemeClr val="bg1"/>
                </a:solidFill>
              </a:rPr>
              <a:t>()</a:t>
            </a:r>
          </a:p>
          <a:p>
            <a:r>
              <a:rPr lang="en-US" sz="2400" dirty="0"/>
              <a:t>&gt;&gt;&gt;</a:t>
            </a:r>
            <a:endParaRPr lang="en-US" altLang="en-US" sz="2400" dirty="0">
              <a:solidFill>
                <a:schemeClr val="bg1"/>
              </a:solidFill>
            </a:endParaRPr>
          </a:p>
        </p:txBody>
      </p:sp>
      <p:sp>
        <p:nvSpPr>
          <p:cNvPr id="3" name="Rectangle 1">
            <a:extLst>
              <a:ext uri="{FF2B5EF4-FFF2-40B4-BE49-F238E27FC236}">
                <a16:creationId xmlns:a16="http://schemas.microsoft.com/office/drawing/2014/main" xmlns="" id="{E5A17AF1-4819-4F8F-826F-1E8B4D2C7116}"/>
              </a:ext>
            </a:extLst>
          </p:cNvPr>
          <p:cNvSpPr>
            <a:spLocks noChangeArrowheads="1"/>
          </p:cNvSpPr>
          <p:nvPr/>
        </p:nvSpPr>
        <p:spPr bwMode="auto">
          <a:xfrm>
            <a:off x="985258" y="1424961"/>
            <a:ext cx="211628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US" altLang="en-US" sz="2400" b="1" dirty="0"/>
              <a:t>Appended line </a:t>
            </a:r>
          </a:p>
        </p:txBody>
      </p:sp>
      <p:sp>
        <p:nvSpPr>
          <p:cNvPr id="7" name="TextBox 6">
            <a:extLst>
              <a:ext uri="{FF2B5EF4-FFF2-40B4-BE49-F238E27FC236}">
                <a16:creationId xmlns:a16="http://schemas.microsoft.com/office/drawing/2014/main" xmlns="" id="{6B48EF9C-D41E-4603-8862-D92B226678DD}"/>
              </a:ext>
            </a:extLst>
          </p:cNvPr>
          <p:cNvSpPr txBox="1"/>
          <p:nvPr/>
        </p:nvSpPr>
        <p:spPr>
          <a:xfrm>
            <a:off x="985258" y="1905576"/>
            <a:ext cx="9477876" cy="1477328"/>
          </a:xfrm>
          <a:prstGeom prst="rect">
            <a:avLst/>
          </a:prstGeom>
          <a:noFill/>
        </p:spPr>
        <p:txBody>
          <a:bodyPr wrap="square">
            <a:spAutoFit/>
          </a:bodyPr>
          <a:lstStyle/>
          <a:p>
            <a:pPr marL="342900" indent="-342900" fontAlgn="base">
              <a:spcBef>
                <a:spcPct val="0"/>
              </a:spcBef>
              <a:spcAft>
                <a:spcPct val="0"/>
              </a:spcAft>
              <a:buFont typeface="Arial" panose="020B0604020202020204" pitchFamily="34" charset="0"/>
              <a:buChar char="•"/>
            </a:pPr>
            <a:r>
              <a:rPr lang="en-US" sz="2400" dirty="0"/>
              <a:t>Sometimes, we often append new content to an existing file at the end of the file . </a:t>
            </a:r>
          </a:p>
          <a:p>
            <a:pPr marL="342900" indent="-342900" fontAlgn="base">
              <a:spcBef>
                <a:spcPct val="0"/>
              </a:spcBef>
              <a:spcAft>
                <a:spcPct val="0"/>
              </a:spcAft>
              <a:buFont typeface="Arial" panose="020B0604020202020204" pitchFamily="34" charset="0"/>
              <a:buChar char="•"/>
            </a:pPr>
            <a:r>
              <a:rPr lang="en-US" altLang="en-US" sz="2400" dirty="0"/>
              <a:t>we can use the append mode (a).</a:t>
            </a:r>
          </a:p>
          <a:p>
            <a:endParaRPr lang="en-US" b="0" i="0" dirty="0">
              <a:effectLst/>
              <a:latin typeface="euclid_circular_a"/>
            </a:endParaRPr>
          </a:p>
        </p:txBody>
      </p:sp>
    </p:spTree>
    <p:extLst>
      <p:ext uri="{BB962C8B-B14F-4D97-AF65-F5344CB8AC3E}">
        <p14:creationId xmlns:p14="http://schemas.microsoft.com/office/powerpoint/2010/main" val="129007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52779"/>
            <a:ext cx="11353800" cy="4351338"/>
          </a:xfrm>
        </p:spPr>
        <p:txBody>
          <a:bodyPr>
            <a:normAutofit lnSpcReduction="10000"/>
          </a:bodyPr>
          <a:lstStyle/>
          <a:p>
            <a:pPr>
              <a:lnSpc>
                <a:spcPct val="150000"/>
              </a:lnSpc>
              <a:buFont typeface="Wingdings" panose="05000000000000000000" pitchFamily="2" charset="2"/>
              <a:buChar char="§"/>
            </a:pPr>
            <a:r>
              <a:rPr lang="en-US" sz="3300" dirty="0">
                <a:latin typeface="Times New Roman" panose="02020603050405020304" pitchFamily="18" charset="0"/>
                <a:cs typeface="Times New Roman" panose="02020603050405020304" pitchFamily="18" charset="0"/>
              </a:rPr>
              <a:t>Automating the analysis of samples in a sandbox environment. </a:t>
            </a:r>
          </a:p>
          <a:p>
            <a:pPr>
              <a:lnSpc>
                <a:spcPct val="150000"/>
              </a:lnSpc>
              <a:buFont typeface="Wingdings" panose="05000000000000000000" pitchFamily="2" charset="2"/>
              <a:buChar char="§"/>
            </a:pPr>
            <a:r>
              <a:rPr lang="en-US" sz="3300" dirty="0" err="1">
                <a:latin typeface="Times New Roman" panose="02020603050405020304" pitchFamily="18" charset="0"/>
                <a:cs typeface="Times New Roman" panose="02020603050405020304" pitchFamily="18" charset="0"/>
              </a:rPr>
              <a:t>Deobfuscation</a:t>
            </a:r>
            <a:r>
              <a:rPr lang="en-US" sz="3300" dirty="0">
                <a:latin typeface="Times New Roman" panose="02020603050405020304" pitchFamily="18" charset="0"/>
                <a:cs typeface="Times New Roman" panose="02020603050405020304" pitchFamily="18" charset="0"/>
              </a:rPr>
              <a:t>, decompressing and decoding data. </a:t>
            </a:r>
          </a:p>
          <a:p>
            <a:pPr>
              <a:lnSpc>
                <a:spcPct val="150000"/>
              </a:lnSpc>
              <a:buFont typeface="Wingdings" panose="05000000000000000000" pitchFamily="2" charset="2"/>
              <a:buChar char="§"/>
            </a:pPr>
            <a:r>
              <a:rPr lang="en-US" sz="3300" dirty="0">
                <a:latin typeface="Times New Roman" panose="02020603050405020304" pitchFamily="18" charset="0"/>
                <a:cs typeface="Times New Roman" panose="02020603050405020304" pitchFamily="18" charset="0"/>
              </a:rPr>
              <a:t>Debugging and disassembling. </a:t>
            </a:r>
          </a:p>
          <a:p>
            <a:pPr>
              <a:lnSpc>
                <a:spcPct val="150000"/>
              </a:lnSpc>
              <a:buFont typeface="Wingdings" panose="05000000000000000000" pitchFamily="2" charset="2"/>
              <a:buChar char="§"/>
            </a:pPr>
            <a:r>
              <a:rPr lang="en-US" sz="3300" dirty="0">
                <a:latin typeface="Times New Roman" panose="02020603050405020304" pitchFamily="18" charset="0"/>
                <a:cs typeface="Times New Roman" panose="02020603050405020304" pitchFamily="18" charset="0"/>
              </a:rPr>
              <a:t>Scanning files. </a:t>
            </a:r>
          </a:p>
          <a:p>
            <a:pPr>
              <a:lnSpc>
                <a:spcPct val="150000"/>
              </a:lnSpc>
              <a:buFont typeface="Wingdings" panose="05000000000000000000" pitchFamily="2" charset="2"/>
              <a:buChar char="§"/>
            </a:pPr>
            <a:r>
              <a:rPr lang="en-US" sz="3300" dirty="0">
                <a:latin typeface="Times New Roman" panose="02020603050405020304" pitchFamily="18" charset="0"/>
                <a:cs typeface="Times New Roman" panose="02020603050405020304" pitchFamily="18" charset="0"/>
              </a:rPr>
              <a:t>Extracting data. </a:t>
            </a:r>
          </a:p>
          <a:p>
            <a:endParaRPr lang="en-US" sz="4800" dirty="0">
              <a:latin typeface="Book Antiqua" panose="02040602050305030304" pitchFamily="18" charset="0"/>
            </a:endParaRPr>
          </a:p>
        </p:txBody>
      </p:sp>
      <p:cxnSp>
        <p:nvCxnSpPr>
          <p:cNvPr id="4" name="Straight Connector 3"/>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xmlns="" id="{065C4A17-2D6D-4339-8DE3-FC3E9602DFBD}"/>
              </a:ext>
            </a:extLst>
          </p:cNvPr>
          <p:cNvSpPr>
            <a:spLocks noGrp="1"/>
          </p:cNvSpPr>
          <p:nvPr>
            <p:ph type="title"/>
          </p:nvPr>
        </p:nvSpPr>
        <p:spPr/>
        <p:txBody>
          <a:bodyPr>
            <a:normAutofit/>
          </a:bodyPr>
          <a:lstStyle/>
          <a:p>
            <a:r>
              <a:rPr lang="en-US" sz="4800" dirty="0">
                <a:latin typeface="Book Antiqua" panose="02040602050305030304" pitchFamily="18" charset="0"/>
              </a:rPr>
              <a:t>Malware Analysis- Tasks</a:t>
            </a:r>
          </a:p>
        </p:txBody>
      </p:sp>
    </p:spTree>
    <p:extLst>
      <p:ext uri="{BB962C8B-B14F-4D97-AF65-F5344CB8AC3E}">
        <p14:creationId xmlns:p14="http://schemas.microsoft.com/office/powerpoint/2010/main" val="183976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90687"/>
            <a:ext cx="11201400" cy="5167311"/>
          </a:xfrm>
        </p:spPr>
        <p:txBody>
          <a:bodyPr>
            <a:noAutofit/>
          </a:bodyPr>
          <a:lstStyle/>
          <a:p>
            <a:pPr>
              <a:lnSpc>
                <a:spcPct val="17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Protocol and decoding analysis </a:t>
            </a:r>
          </a:p>
          <a:p>
            <a:pPr>
              <a:lnSpc>
                <a:spcPct val="17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Network and browser emulation. </a:t>
            </a:r>
          </a:p>
          <a:p>
            <a:pPr>
              <a:lnSpc>
                <a:spcPct val="17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PCAP parsing. </a:t>
            </a:r>
          </a:p>
          <a:p>
            <a:pPr>
              <a:lnSpc>
                <a:spcPct val="17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Packet creation, sniffing and manipulation.</a:t>
            </a:r>
          </a:p>
          <a:p>
            <a:pPr>
              <a:lnSpc>
                <a:spcPct val="17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Custom passive DNS tool. </a:t>
            </a:r>
          </a:p>
          <a:p>
            <a:pPr>
              <a:lnSpc>
                <a:spcPct val="17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Automating URL lookups </a:t>
            </a:r>
          </a:p>
        </p:txBody>
      </p:sp>
      <p:cxnSp>
        <p:nvCxnSpPr>
          <p:cNvPr id="4" name="Straight Connector 3"/>
          <p:cNvCxnSpPr>
            <a:cxnSpLocks/>
          </p:cNvCxnSpPr>
          <p:nvPr/>
        </p:nvCxnSpPr>
        <p:spPr>
          <a:xfrm>
            <a:off x="571500" y="1581227"/>
            <a:ext cx="11049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xmlns="" id="{A3C5438E-F625-4B3E-8053-2DD1CFB82A60}"/>
              </a:ext>
            </a:extLst>
          </p:cNvPr>
          <p:cNvSpPr>
            <a:spLocks noGrp="1"/>
          </p:cNvSpPr>
          <p:nvPr>
            <p:ph type="title"/>
          </p:nvPr>
        </p:nvSpPr>
        <p:spPr/>
        <p:txBody>
          <a:bodyPr/>
          <a:lstStyle/>
          <a:p>
            <a:r>
              <a:rPr lang="en-US" sz="4800" dirty="0">
                <a:latin typeface="Book Antiqua" panose="02040602050305030304" pitchFamily="18" charset="0"/>
              </a:rPr>
              <a:t>Network Analysis- Tasks</a:t>
            </a:r>
          </a:p>
        </p:txBody>
      </p:sp>
    </p:spTree>
    <p:extLst>
      <p:ext uri="{BB962C8B-B14F-4D97-AF65-F5344CB8AC3E}">
        <p14:creationId xmlns:p14="http://schemas.microsoft.com/office/powerpoint/2010/main" val="3868664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3342</TotalTime>
  <Words>3726</Words>
  <Application>Microsoft Office PowerPoint</Application>
  <PresentationFormat>Widescreen</PresentationFormat>
  <Paragraphs>637</Paragraphs>
  <Slides>75</Slides>
  <Notes>14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75</vt:i4>
      </vt:variant>
    </vt:vector>
  </HeadingPairs>
  <TitlesOfParts>
    <vt:vector size="92" baseType="lpstr">
      <vt:lpstr>游ゴシック</vt:lpstr>
      <vt:lpstr>游ゴシック Light</vt:lpstr>
      <vt:lpstr>-apple-system</vt:lpstr>
      <vt:lpstr>Arial</vt:lpstr>
      <vt:lpstr>Book Antiqua</vt:lpstr>
      <vt:lpstr>Calibri</vt:lpstr>
      <vt:lpstr>Calibri Light</vt:lpstr>
      <vt:lpstr>euclid_circular_a</vt:lpstr>
      <vt:lpstr>inter-bold</vt:lpstr>
      <vt:lpstr>inter-regular</vt:lpstr>
      <vt:lpstr>Lato</vt:lpstr>
      <vt:lpstr>Lucida Grande</vt:lpstr>
      <vt:lpstr>Times</vt:lpstr>
      <vt:lpstr>Times New Roman</vt:lpstr>
      <vt:lpstr>var(--font-family--heading)</vt:lpstr>
      <vt:lpstr>Wingdings</vt:lpstr>
      <vt:lpstr>Office Theme</vt:lpstr>
      <vt:lpstr>Python For Security</vt:lpstr>
      <vt:lpstr>PowerPoint Presentation</vt:lpstr>
      <vt:lpstr>PowerPoint Presentation</vt:lpstr>
      <vt:lpstr>Why Python?</vt:lpstr>
      <vt:lpstr>Python is commonly used for: </vt:lpstr>
      <vt:lpstr>PowerPoint Presentation</vt:lpstr>
      <vt:lpstr>Forensics - Tasks </vt:lpstr>
      <vt:lpstr>Malware Analysis- Tasks</vt:lpstr>
      <vt:lpstr>Network Analysis- Tasks</vt:lpstr>
      <vt:lpstr>Exploring File Formats- Tasks</vt:lpstr>
      <vt:lpstr>Vulnerability &amp; Exploit Analysis  Task  </vt:lpstr>
      <vt:lpstr>Working In Python</vt:lpstr>
      <vt:lpstr>The print Statement</vt:lpstr>
      <vt:lpstr>Documentation</vt:lpstr>
      <vt:lpstr>String Formatting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Input</vt:lpstr>
      <vt:lpstr>Logical operators:</vt:lpstr>
      <vt:lpstr>Logical operators:</vt:lpstr>
      <vt:lpstr>Logical operators:</vt:lpstr>
      <vt:lpstr>PowerPoint Presentation</vt:lpstr>
      <vt:lpstr>PowerPoint Presentation</vt:lpstr>
      <vt:lpstr>PowerPoint Presentation</vt:lpstr>
      <vt:lpstr>PowerPoint Presentation</vt:lpstr>
      <vt:lpstr>Loops</vt:lpstr>
      <vt:lpstr>Loops</vt:lpstr>
      <vt:lpstr>Loops</vt:lpstr>
      <vt:lpstr>Loop Control Statements</vt:lpstr>
      <vt:lpstr>The Loop Else Clause</vt:lpstr>
      <vt:lpstr>Loops</vt:lpstr>
      <vt:lpstr>Loops</vt:lpstr>
      <vt:lpstr>The Loop Else Clause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For Security</dc:title>
  <dc:creator>User</dc:creator>
  <cp:lastModifiedBy>Adari Al-Natsheh</cp:lastModifiedBy>
  <cp:revision>8</cp:revision>
  <dcterms:created xsi:type="dcterms:W3CDTF">2022-03-18T19:47:49Z</dcterms:created>
  <dcterms:modified xsi:type="dcterms:W3CDTF">2024-10-16T14:56:48Z</dcterms:modified>
</cp:coreProperties>
</file>